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3"/>
  </p:notesMasterIdLst>
  <p:sldIdLst>
    <p:sldId id="280" r:id="rId2"/>
    <p:sldId id="281" r:id="rId3"/>
    <p:sldId id="282" r:id="rId4"/>
    <p:sldId id="284" r:id="rId5"/>
    <p:sldId id="300" r:id="rId6"/>
    <p:sldId id="301" r:id="rId7"/>
    <p:sldId id="302" r:id="rId8"/>
    <p:sldId id="298" r:id="rId9"/>
    <p:sldId id="303" r:id="rId10"/>
    <p:sldId id="286" r:id="rId11"/>
    <p:sldId id="297" r:id="rId12"/>
  </p:sldIdLst>
  <p:sldSz cx="9144000" cy="6858000" type="screen4x3"/>
  <p:notesSz cx="6858000" cy="9144000"/>
  <p:defaultTextStyle>
    <a:defPPr>
      <a:defRPr lang="en-US"/>
    </a:defPPr>
    <a:lvl1pPr algn="l" rtl="0" fontAlgn="base">
      <a:spcBef>
        <a:spcPct val="0"/>
      </a:spcBef>
      <a:spcAft>
        <a:spcPct val="0"/>
      </a:spcAft>
      <a:defRPr sz="2000" b="1" kern="1200">
        <a:solidFill>
          <a:srgbClr val="000099"/>
        </a:solidFill>
        <a:latin typeface="Calibri" pitchFamily="34" charset="0"/>
        <a:ea typeface="+mn-ea"/>
        <a:cs typeface="+mn-cs"/>
      </a:defRPr>
    </a:lvl1pPr>
    <a:lvl2pPr marL="457200" algn="l" rtl="0" fontAlgn="base">
      <a:spcBef>
        <a:spcPct val="0"/>
      </a:spcBef>
      <a:spcAft>
        <a:spcPct val="0"/>
      </a:spcAft>
      <a:defRPr sz="2000" b="1" kern="1200">
        <a:solidFill>
          <a:srgbClr val="000099"/>
        </a:solidFill>
        <a:latin typeface="Calibri" pitchFamily="34" charset="0"/>
        <a:ea typeface="+mn-ea"/>
        <a:cs typeface="+mn-cs"/>
      </a:defRPr>
    </a:lvl2pPr>
    <a:lvl3pPr marL="914400" algn="l" rtl="0" fontAlgn="base">
      <a:spcBef>
        <a:spcPct val="0"/>
      </a:spcBef>
      <a:spcAft>
        <a:spcPct val="0"/>
      </a:spcAft>
      <a:defRPr sz="2000" b="1" kern="1200">
        <a:solidFill>
          <a:srgbClr val="000099"/>
        </a:solidFill>
        <a:latin typeface="Calibri" pitchFamily="34" charset="0"/>
        <a:ea typeface="+mn-ea"/>
        <a:cs typeface="+mn-cs"/>
      </a:defRPr>
    </a:lvl3pPr>
    <a:lvl4pPr marL="1371600" algn="l" rtl="0" fontAlgn="base">
      <a:spcBef>
        <a:spcPct val="0"/>
      </a:spcBef>
      <a:spcAft>
        <a:spcPct val="0"/>
      </a:spcAft>
      <a:defRPr sz="2000" b="1" kern="1200">
        <a:solidFill>
          <a:srgbClr val="000099"/>
        </a:solidFill>
        <a:latin typeface="Calibri" pitchFamily="34" charset="0"/>
        <a:ea typeface="+mn-ea"/>
        <a:cs typeface="+mn-cs"/>
      </a:defRPr>
    </a:lvl4pPr>
    <a:lvl5pPr marL="1828800" algn="l" rtl="0" fontAlgn="base">
      <a:spcBef>
        <a:spcPct val="0"/>
      </a:spcBef>
      <a:spcAft>
        <a:spcPct val="0"/>
      </a:spcAft>
      <a:defRPr sz="2000" b="1" kern="1200">
        <a:solidFill>
          <a:srgbClr val="000099"/>
        </a:solidFill>
        <a:latin typeface="Calibri" pitchFamily="34" charset="0"/>
        <a:ea typeface="+mn-ea"/>
        <a:cs typeface="+mn-cs"/>
      </a:defRPr>
    </a:lvl5pPr>
    <a:lvl6pPr marL="2286000" algn="l" defTabSz="914400" rtl="0" eaLnBrk="1" latinLnBrk="0" hangingPunct="1">
      <a:defRPr sz="2000" b="1" kern="1200">
        <a:solidFill>
          <a:srgbClr val="000099"/>
        </a:solidFill>
        <a:latin typeface="Calibri" pitchFamily="34" charset="0"/>
        <a:ea typeface="+mn-ea"/>
        <a:cs typeface="+mn-cs"/>
      </a:defRPr>
    </a:lvl6pPr>
    <a:lvl7pPr marL="2743200" algn="l" defTabSz="914400" rtl="0" eaLnBrk="1" latinLnBrk="0" hangingPunct="1">
      <a:defRPr sz="2000" b="1" kern="1200">
        <a:solidFill>
          <a:srgbClr val="000099"/>
        </a:solidFill>
        <a:latin typeface="Calibri" pitchFamily="34" charset="0"/>
        <a:ea typeface="+mn-ea"/>
        <a:cs typeface="+mn-cs"/>
      </a:defRPr>
    </a:lvl7pPr>
    <a:lvl8pPr marL="3200400" algn="l" defTabSz="914400" rtl="0" eaLnBrk="1" latinLnBrk="0" hangingPunct="1">
      <a:defRPr sz="2000" b="1" kern="1200">
        <a:solidFill>
          <a:srgbClr val="000099"/>
        </a:solidFill>
        <a:latin typeface="Calibri" pitchFamily="34" charset="0"/>
        <a:ea typeface="+mn-ea"/>
        <a:cs typeface="+mn-cs"/>
      </a:defRPr>
    </a:lvl8pPr>
    <a:lvl9pPr marL="3657600" algn="l" defTabSz="914400" rtl="0" eaLnBrk="1" latinLnBrk="0" hangingPunct="1">
      <a:defRPr sz="2000" b="1" kern="1200">
        <a:solidFill>
          <a:srgbClr val="000099"/>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3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solidFill>
                  <a:schemeClr val="tx1"/>
                </a:solidFill>
                <a:latin typeface="+mn-lt"/>
              </a:defRPr>
            </a:lvl1pPr>
          </a:lstStyle>
          <a:p>
            <a:pPr>
              <a:defRPr/>
            </a:pPr>
            <a:fld id="{254B3B32-121F-4827-81DB-2AAC7B9D0270}" type="datetimeFigureOut">
              <a:rPr lang="en-US"/>
              <a:pPr>
                <a:defRPr/>
              </a:pPr>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solidFill>
                  <a:schemeClr val="tx1"/>
                </a:solidFill>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solidFill>
                  <a:schemeClr val="tx1"/>
                </a:solidFill>
                <a:latin typeface="+mn-lt"/>
              </a:defRPr>
            </a:lvl1pPr>
          </a:lstStyle>
          <a:p>
            <a:pPr>
              <a:defRPr/>
            </a:pPr>
            <a:fld id="{568DF9A9-7B64-4737-A975-4B457210ACD2}" type="slidenum">
              <a:rPr lang="en-US"/>
              <a:pPr>
                <a:defRPr/>
              </a:pPr>
              <a:t>‹#›</a:t>
            </a:fld>
            <a:endParaRPr lang="en-US"/>
          </a:p>
        </p:txBody>
      </p:sp>
    </p:spTree>
    <p:extLst>
      <p:ext uri="{BB962C8B-B14F-4D97-AF65-F5344CB8AC3E}">
        <p14:creationId xmlns:p14="http://schemas.microsoft.com/office/powerpoint/2010/main" val="1538481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ie.engrng.pitt.edu/fie2005/papers/121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7D35B-A571-46A8-A808-55F2476ACA4B}" type="slidenum">
              <a:rPr lang="en-US" smtClean="0"/>
              <a:pPr fontAlgn="base">
                <a:spcBef>
                  <a:spcPct val="0"/>
                </a:spcBef>
                <a:spcAft>
                  <a:spcPct val="0"/>
                </a:spcAft>
                <a:defRPr/>
              </a:pPr>
              <a:t>1</a:t>
            </a:fld>
            <a:endParaRPr lang="en-US" smtClean="0"/>
          </a:p>
        </p:txBody>
      </p:sp>
      <p:sp>
        <p:nvSpPr>
          <p:cNvPr id="19459" name="Rectangle 2"/>
          <p:cNvSpPr>
            <a:spLocks noGrp="1" noRot="1" noChangeAspect="1" noChangeArrowheads="1" noTextEdit="1"/>
          </p:cNvSpPr>
          <p:nvPr>
            <p:ph type="sldImg"/>
          </p:nvPr>
        </p:nvSpPr>
        <p:spPr bwMode="auto">
          <a:xfrm>
            <a:off x="1160463" y="698500"/>
            <a:ext cx="4538662" cy="3403600"/>
          </a:xfr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90600" y="42656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defTabSz="931863" eaLnBrk="1" hangingPunct="1">
              <a:spcBef>
                <a:spcPct val="0"/>
              </a:spcBef>
            </a:pPr>
            <a:r>
              <a:rPr lang="en-US" altLang="en-US" smtClean="0"/>
              <a:t>This file is a template for making effective slides for teaching science and engineering classes. A key assumption in using this template is that slides are an effective medium for teaching the subject matter. Please note that often the best strategy choice for a classroom PowerPoint slide design is to hit </a:t>
            </a:r>
            <a:r>
              <a:rPr lang="en-US" altLang="en-US" b="1" smtClean="0"/>
              <a:t>B </a:t>
            </a:r>
            <a:r>
              <a:rPr lang="en-US" altLang="en-US" smtClean="0"/>
              <a:t>(while in the slideshow mode), which blanks the screen. </a:t>
            </a:r>
          </a:p>
          <a:p>
            <a:pPr defTabSz="931863" eaLnBrk="1" hangingPunct="1">
              <a:spcBef>
                <a:spcPct val="0"/>
              </a:spcBef>
            </a:pPr>
            <a:endParaRPr lang="en-US" altLang="en-US" smtClean="0"/>
          </a:p>
          <a:p>
            <a:pPr defTabSz="931863" eaLnBrk="1" hangingPunct="1">
              <a:spcBef>
                <a:spcPct val="0"/>
              </a:spcBef>
            </a:pPr>
            <a:r>
              <a:rPr lang="en-US" altLang="en-US" smtClean="0"/>
              <a:t>Much about the layout and typography in this template contrasts sharply with the defaults of PowerPoint, because PowerPoint’s defaults of a phrase headline supported by a bullet list has no pedagogical foundation. The justification of the design advocated by this template can be found in pages 113-152 of </a:t>
            </a:r>
            <a:r>
              <a:rPr lang="en-US" altLang="en-US" i="1" smtClean="0"/>
              <a:t>The Craft of Scientific Presentations </a:t>
            </a:r>
            <a:r>
              <a:rPr lang="en-US" altLang="en-US" smtClean="0"/>
              <a:t>(Springer, 2003) and on the web-site for the first Google listing for </a:t>
            </a:r>
            <a:r>
              <a:rPr lang="en-US" altLang="en-US" i="1" smtClean="0"/>
              <a:t>presentation slides</a:t>
            </a:r>
            <a:r>
              <a:rPr lang="en-US" altLang="en-US" smtClean="0"/>
              <a:t>:</a:t>
            </a:r>
          </a:p>
          <a:p>
            <a:pPr defTabSz="931863" eaLnBrk="1" hangingPunct="1">
              <a:spcBef>
                <a:spcPct val="25000"/>
              </a:spcBef>
              <a:spcAft>
                <a:spcPct val="25000"/>
              </a:spcAft>
            </a:pPr>
            <a:r>
              <a:rPr lang="en-US" altLang="en-US" smtClean="0"/>
              <a:t>	http://writing.engr.psu.edu/slides.html </a:t>
            </a:r>
          </a:p>
          <a:p>
            <a:pPr defTabSz="931863" eaLnBrk="1" hangingPunct="1">
              <a:spcBef>
                <a:spcPct val="0"/>
              </a:spcBef>
            </a:pPr>
            <a:r>
              <a:rPr lang="en-US" altLang="en-US" smtClean="0"/>
              <a:t>Right now you are viewing the notes pages. To work on the slides, click on “Normal” under “View.” </a:t>
            </a:r>
          </a:p>
          <a:p>
            <a:pPr defTabSz="931863" eaLnBrk="1" hangingPunct="1">
              <a:spcBef>
                <a:spcPct val="0"/>
              </a:spcBef>
            </a:pPr>
            <a:endParaRPr lang="en-US" altLang="en-US" i="1" smtClean="0"/>
          </a:p>
          <a:p>
            <a:pPr defTabSz="931863" eaLnBrk="1" hangingPunct="1">
              <a:spcBef>
                <a:spcPct val="0"/>
              </a:spcBef>
            </a:pPr>
            <a:r>
              <a:rPr lang="en-US" altLang="en-US" sz="1000" i="1" smtClean="0"/>
              <a:t>___________________________________________</a:t>
            </a:r>
          </a:p>
          <a:p>
            <a:pPr defTabSz="931863" eaLnBrk="1" hangingPunct="1">
              <a:spcBef>
                <a:spcPct val="0"/>
              </a:spcBef>
            </a:pPr>
            <a:r>
              <a:rPr lang="en-US" altLang="en-US" sz="1000" i="1" smtClean="0"/>
              <a:t>*You are welcome to use this template for your teaching slides. You may not, though, distribute this template for profit or without giving proper credit.</a:t>
            </a:r>
            <a:r>
              <a:rPr lang="en-US" altLang="en-US" sz="100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0EFCB-6CE3-4285-AC47-A85C46C329EB}" type="slidenum">
              <a:rPr lang="en-US" smtClean="0"/>
              <a:pPr fontAlgn="base">
                <a:spcBef>
                  <a:spcPct val="0"/>
                </a:spcBef>
                <a:spcAft>
                  <a:spcPct val="0"/>
                </a:spcAft>
                <a:defRPr/>
              </a:pPr>
              <a:t>10</a:t>
            </a:fld>
            <a:endParaRPr 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Sample slide from the body of a teaching presentation. Note that Calibri, rather than Arial, is used here and in all the examples. Calibri is a great sans serif typeface for presentations, but not every computer has it loaded. If you would like change the master typeface to Calibri, simply go the Slide Master (under View and then under Master) and change the all type on that master from Arial to Calibri.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000" b="1" smtClean="0"/>
              <a:t>Reference:</a:t>
            </a:r>
          </a:p>
          <a:p>
            <a:pPr eaLnBrk="1" hangingPunct="1">
              <a:spcBef>
                <a:spcPct val="0"/>
              </a:spcBef>
            </a:pPr>
            <a:r>
              <a:rPr lang="en-US" altLang="en-US" sz="1000" smtClean="0"/>
              <a:t>Schreiber, Madeline. 2005. Teaching slides from Resources Geology: Geos 1024. Blacksburg, VA: Department of Geosciences, Virginia Tech. </a:t>
            </a:r>
          </a:p>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BBD91F93-6CB8-422A-8EC0-DF8B44254A96}" type="slidenum">
              <a:rPr lang="en-US" sz="1200" b="0">
                <a:solidFill>
                  <a:schemeClr val="tx1"/>
                </a:solidFill>
                <a:latin typeface="+mn-lt"/>
              </a:rPr>
              <a:pPr algn="r">
                <a:defRPr/>
              </a:pPr>
              <a:t>11</a:t>
            </a:fld>
            <a:endParaRPr lang="en-US" sz="1200" b="0">
              <a:solidFill>
                <a:schemeClr val="tx1"/>
              </a:solidFill>
              <a:latin typeface="+mn-lt"/>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7B3DB3-DC0E-401F-99FD-4F43BBE4FFBC}" type="slidenum">
              <a:rPr lang="en-US" smtClean="0"/>
              <a:pPr fontAlgn="base">
                <a:spcBef>
                  <a:spcPct val="0"/>
                </a:spcBef>
                <a:spcAft>
                  <a:spcPct val="0"/>
                </a:spcAft>
                <a:defRPr/>
              </a:pPr>
              <a:t>2</a:t>
            </a:fld>
            <a:endParaRPr lang="en-US" smtClean="0"/>
          </a:p>
        </p:txBody>
      </p:sp>
      <p:sp>
        <p:nvSpPr>
          <p:cNvPr id="20483"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eaLnBrk="1" hangingPunct="1">
              <a:spcBef>
                <a:spcPct val="0"/>
              </a:spcBef>
            </a:pPr>
            <a:r>
              <a:rPr lang="en-US" altLang="en-US" smtClean="0"/>
              <a:t>This slide template is for the title slide of a classroom presentation. For the body of this slide, consider placing images that represent the sections of the class. Such a mapping helps prepare students for what will occur in the class. </a:t>
            </a:r>
          </a:p>
          <a:p>
            <a:pPr eaLnBrk="1" hangingPunct="1">
              <a:spcBef>
                <a:spcPct val="0"/>
              </a:spcBef>
            </a:pPr>
            <a:endParaRPr lang="en-US" altLang="en-US" smtClean="0"/>
          </a:p>
          <a:p>
            <a:pPr eaLnBrk="1" hangingPunct="1">
              <a:spcBef>
                <a:spcPct val="0"/>
              </a:spcBef>
            </a:pPr>
            <a:r>
              <a:rPr lang="en-US" altLang="en-US" smtClean="0"/>
              <a:t>Placing short announcements on this slide is effective, especially if this slide is projected while the students are entering the classroom. </a:t>
            </a:r>
          </a:p>
          <a:p>
            <a:pPr eaLnBrk="1" hangingPunct="1">
              <a:spcBef>
                <a:spcPct val="0"/>
              </a:spcBef>
            </a:pPr>
            <a:endParaRPr lang="en-US" altLang="en-US" smtClean="0"/>
          </a:p>
          <a:p>
            <a:pPr eaLnBrk="1" hangingPunct="1">
              <a:spcBef>
                <a:spcPct val="0"/>
              </a:spcBef>
            </a:pPr>
            <a:r>
              <a:rPr lang="en-US" altLang="en-US" smtClean="0"/>
              <a:t>Given on the next two slides are two example title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1A9797-CF60-430B-B805-F2F98FDF7F1B}" type="slidenum">
              <a:rPr lang="en-US" smtClean="0"/>
              <a:pPr fontAlgn="base">
                <a:spcBef>
                  <a:spcPct val="0"/>
                </a:spcBef>
                <a:spcAft>
                  <a:spcPct val="0"/>
                </a:spcAft>
                <a:defRPr/>
              </a:pPr>
              <a:t>3</a:t>
            </a:fld>
            <a:endParaRPr lang="en-US" smtClean="0"/>
          </a:p>
        </p:txBody>
      </p:sp>
      <p:sp>
        <p:nvSpPr>
          <p:cNvPr id="2150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Sample title slide. This slide is used to preview the three topics to be discussed in the third class period of a Resources Geology course at Virginia Tech [Schreiber, 2005]. The drawings on the title slide were copied from the textbook’s instructor CD [Brooks/Cole-Thomson Learning] and brought into the PowerPoint file. The number of students in the class was 200.</a:t>
            </a:r>
          </a:p>
          <a:p>
            <a:pPr eaLnBrk="1" hangingPunct="1">
              <a:spcBef>
                <a:spcPct val="0"/>
              </a:spcBef>
            </a:pPr>
            <a:r>
              <a:rPr lang="en-US" altLang="en-US" smtClean="0"/>
              <a:t>Note that Calibri, rather than Arial, is used here and in all the examples. Calibri is a great sans serif typeface for presentations, but not every computer has it loaded. If you would like change the master typeface to Calibri, simply go the Slide Master (under View and then under Master) and change the all type on that master from Arial to Calibri.</a:t>
            </a:r>
          </a:p>
          <a:p>
            <a:pPr eaLnBrk="1" hangingPunct="1">
              <a:spcBef>
                <a:spcPct val="0"/>
              </a:spcBef>
            </a:pPr>
            <a:endParaRPr lang="en-US" altLang="en-US" smtClean="0"/>
          </a:p>
          <a:p>
            <a:pPr eaLnBrk="1" hangingPunct="1">
              <a:spcBef>
                <a:spcPct val="0"/>
              </a:spcBef>
            </a:pPr>
            <a:r>
              <a:rPr lang="en-US" altLang="en-US" sz="1000" b="1" smtClean="0"/>
              <a:t>Reference:</a:t>
            </a:r>
          </a:p>
          <a:p>
            <a:pPr eaLnBrk="1" hangingPunct="1">
              <a:spcBef>
                <a:spcPct val="0"/>
              </a:spcBef>
            </a:pPr>
            <a:r>
              <a:rPr lang="en-US" altLang="en-US" sz="1000" smtClean="0"/>
              <a:t>Schreiber, Madeline. 2005. Teaching slides from Resources Geology: Geos 1024. Blacksburg, VA: Department of Geosciences, Virginia Tech.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33E5E-47C9-4EEC-89DD-FA61EB6E03C1}" type="slidenum">
              <a:rPr lang="en-US" smtClean="0"/>
              <a:pPr fontAlgn="base">
                <a:spcBef>
                  <a:spcPct val="0"/>
                </a:spcBef>
                <a:spcAft>
                  <a:spcPct val="0"/>
                </a:spcAft>
                <a:defRPr/>
              </a:pPr>
              <a:t>4</a:t>
            </a:fld>
            <a:endParaRPr lang="en-US" smtClean="0"/>
          </a:p>
        </p:txBody>
      </p:sp>
      <p:sp>
        <p:nvSpPr>
          <p:cNvPr id="22531"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smtClean="0"/>
              <a:t>This template slide is for a slide from the middle of a class presentation. To follow this template, you should craft a sentence headline that states an assertion you want to make about your topic. In this design, having no assertion translates to having no slide. In the body of the slide, you should support the sentence-headline assertion visually with photographs, drawings, diagrams, equations, or words arranged visually. Use supporting text only where necessary. Do not rely on bulleted lists, because bulleted lists do not reveal the connections between details. See Shaw et al. [1996]</a:t>
            </a:r>
          </a:p>
          <a:p>
            <a:pPr eaLnBrk="1" hangingPunct="1">
              <a:spcBef>
                <a:spcPct val="0"/>
              </a:spcBef>
            </a:pPr>
            <a:endParaRPr lang="en-US" altLang="en-US" smtClean="0"/>
          </a:p>
          <a:p>
            <a:pPr eaLnBrk="1" hangingPunct="1">
              <a:spcBef>
                <a:spcPct val="0"/>
              </a:spcBef>
            </a:pPr>
            <a:r>
              <a:rPr lang="en-US" altLang="en-US" smtClean="0"/>
              <a:t>This slide shows one orientation for the image and supporting text. Other orientations exist, as depicted in the sample slides that follow. This design of slides has been shown [Alley, Schreiber, and Muffo, 2005] to be more effective than the traditional topic-subtopic design at having students understand and recall key information from class lectures.</a:t>
            </a:r>
          </a:p>
          <a:p>
            <a:pPr eaLnBrk="1" hangingPunct="1">
              <a:spcBef>
                <a:spcPct val="0"/>
              </a:spcBef>
            </a:pPr>
            <a:endParaRPr lang="en-US" altLang="en-US" smtClean="0"/>
          </a:p>
          <a:p>
            <a:pPr eaLnBrk="1" hangingPunct="1">
              <a:spcBef>
                <a:spcPct val="0"/>
              </a:spcBef>
            </a:pPr>
            <a:r>
              <a:rPr lang="en-US" altLang="en-US" sz="1000" b="1" smtClean="0"/>
              <a:t>References:</a:t>
            </a:r>
          </a:p>
          <a:p>
            <a:pPr eaLnBrk="1" hangingPunct="1">
              <a:spcBef>
                <a:spcPct val="0"/>
              </a:spcBef>
            </a:pPr>
            <a:r>
              <a:rPr lang="en-US" altLang="en-US" sz="1000" smtClean="0"/>
              <a:t>Alley, Michael, Madeline Schreiber, and John Muffo, </a:t>
            </a:r>
            <a:r>
              <a:rPr lang="en-US" altLang="en-US" sz="1000" smtClean="0">
                <a:hlinkClick r:id="rId3"/>
              </a:rPr>
              <a:t>"Pilot Testing of a New Design of Presentation Slides to Teach Science and Engineering,"</a:t>
            </a:r>
            <a:r>
              <a:rPr lang="en-US" altLang="en-US" sz="1000" smtClean="0"/>
              <a:t> </a:t>
            </a:r>
            <a:r>
              <a:rPr lang="en-US" altLang="en-US" sz="1000" i="1" smtClean="0"/>
              <a:t>2005 Frontiers in Education Conference,</a:t>
            </a:r>
            <a:r>
              <a:rPr lang="en-US" altLang="en-US" sz="1000" smtClean="0"/>
              <a:t> paper 1213 (Indianapolis, IN: ASEE/IEEE, October 2005).</a:t>
            </a:r>
          </a:p>
          <a:p>
            <a:pPr eaLnBrk="1" hangingPunct="1">
              <a:spcBef>
                <a:spcPct val="0"/>
              </a:spcBef>
            </a:pPr>
            <a:r>
              <a:rPr lang="en-US" altLang="en-US" sz="1000" smtClean="0"/>
              <a:t>Shaw, Gordon, Robert Brown, and Philip Bromiley, “Strategic Stories: How 3M Is Rewriting Business Planning,” </a:t>
            </a:r>
            <a:r>
              <a:rPr lang="en-US" altLang="en-US" sz="1000" i="1" smtClean="0"/>
              <a:t>Harvard Business Review</a:t>
            </a:r>
            <a:r>
              <a:rPr lang="en-US" altLang="en-US" sz="1000" smtClean="0"/>
              <a:t> (May–June, 1998), pp. 41–50  </a:t>
            </a:r>
          </a:p>
          <a:p>
            <a:pPr eaLnBrk="1" hangingPunct="1">
              <a:spcBef>
                <a:spcPct val="0"/>
              </a:spcBef>
            </a:pPr>
            <a:endParaRPr lang="en-US" alt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0C9F402-D49D-4080-985B-5774064666C8}" type="slidenum">
              <a:rPr lang="en-US" sz="1200" b="0">
                <a:solidFill>
                  <a:schemeClr val="tx1"/>
                </a:solidFill>
                <a:latin typeface="+mn-lt"/>
              </a:rPr>
              <a:pPr algn="r">
                <a:defRPr/>
              </a:pPr>
              <a:t>5</a:t>
            </a:fld>
            <a:endParaRPr lang="en-US" sz="1200" b="0">
              <a:solidFill>
                <a:schemeClr val="tx1"/>
              </a:solidFill>
              <a:latin typeface="+mn-lt"/>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FD1E0BB-7289-4076-8E37-72264FD30911}" type="slidenum">
              <a:rPr lang="en-US" sz="1200" b="0">
                <a:solidFill>
                  <a:prstClr val="black"/>
                </a:solidFill>
                <a:latin typeface="Calibri"/>
              </a:rPr>
              <a:pPr algn="r">
                <a:defRPr/>
              </a:pPr>
              <a:t>6</a:t>
            </a:fld>
            <a:endParaRPr lang="en-US" sz="1200" b="0">
              <a:solidFill>
                <a:prstClr val="black"/>
              </a:solidFill>
              <a:latin typeface="Calibri"/>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3EA44A20-AD1B-4518-9B9F-9410722052DC}" type="slidenum">
              <a:rPr lang="en-US" sz="1200" b="0">
                <a:solidFill>
                  <a:prstClr val="black"/>
                </a:solidFill>
                <a:latin typeface="Calibri"/>
              </a:rPr>
              <a:pPr algn="r">
                <a:defRPr/>
              </a:pPr>
              <a:t>7</a:t>
            </a:fld>
            <a:endParaRPr lang="en-US" sz="1200" b="0">
              <a:solidFill>
                <a:prstClr val="black"/>
              </a:solidFill>
              <a:latin typeface="Calibri"/>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C37076-42A3-41E5-9627-CDE563928A3B}" type="slidenum">
              <a:rPr lang="en-US" smtClean="0"/>
              <a:pPr fontAlgn="base">
                <a:spcBef>
                  <a:spcPct val="0"/>
                </a:spcBef>
                <a:spcAft>
                  <a:spcPct val="0"/>
                </a:spcAft>
                <a:defRPr/>
              </a:pPr>
              <a:t>8</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title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06AA1DD-5862-4F5A-93ED-97EB63FDC549}" type="slidenum">
              <a:rPr lang="en-US" sz="1200" b="0">
                <a:solidFill>
                  <a:prstClr val="black"/>
                </a:solidFill>
                <a:latin typeface="Calibri"/>
              </a:rPr>
              <a:pPr algn="r">
                <a:defRPr/>
              </a:pPr>
              <a:t>9</a:t>
            </a:fld>
            <a:endParaRPr lang="en-US" sz="1200" b="0">
              <a:solidFill>
                <a:prstClr val="black"/>
              </a:solidFill>
              <a:latin typeface="Calibri"/>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685800" y="4343400"/>
            <a:ext cx="5486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Blank slide for drafting a body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24400" y="2133600"/>
            <a:ext cx="3886200" cy="3733800"/>
          </a:xfrm>
        </p:spPr>
        <p:txBody>
          <a:bodyPr/>
          <a:lstStyle>
            <a:lvl1pPr>
              <a:defRPr>
                <a:solidFill>
                  <a:srgbClr val="000099"/>
                </a:solidFill>
              </a:defRPr>
            </a:lvl1pPr>
          </a:lstStyle>
          <a:p>
            <a:pPr lvl="0"/>
            <a:endParaRPr lang="en-US" dirty="0" smtClean="0"/>
          </a:p>
        </p:txBody>
      </p:sp>
      <p:sp>
        <p:nvSpPr>
          <p:cNvPr id="4" name="Slide Number Placeholder 5"/>
          <p:cNvSpPr>
            <a:spLocks noGrp="1"/>
          </p:cNvSpPr>
          <p:nvPr>
            <p:ph type="sldNum" sz="quarter" idx="10"/>
          </p:nvPr>
        </p:nvSpPr>
        <p:spPr/>
        <p:txBody>
          <a:bodyPr/>
          <a:lstStyle>
            <a:lvl1pPr>
              <a:defRPr/>
            </a:lvl1pPr>
          </a:lstStyle>
          <a:p>
            <a:pPr>
              <a:defRPr/>
            </a:pPr>
            <a:fld id="{B0C0F484-69F6-4E26-A9B5-E3BBAEB847E1}" type="slidenum">
              <a:rPr lang="en-US"/>
              <a:pPr>
                <a:defRPr/>
              </a:pPr>
              <a:t>‹#›</a:t>
            </a:fld>
            <a:endParaRPr lang="en-US"/>
          </a:p>
        </p:txBody>
      </p:sp>
    </p:spTree>
    <p:extLst>
      <p:ext uri="{BB962C8B-B14F-4D97-AF65-F5344CB8AC3E}">
        <p14:creationId xmlns:p14="http://schemas.microsoft.com/office/powerpoint/2010/main" val="19999435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 y="76200"/>
            <a:ext cx="897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Placeholder 2"/>
          <p:cNvSpPr>
            <a:spLocks noGrp="1"/>
          </p:cNvSpPr>
          <p:nvPr>
            <p:ph type="body" idx="1"/>
          </p:nvPr>
        </p:nvSpPr>
        <p:spPr bwMode="auto">
          <a:xfrm>
            <a:off x="228600" y="3429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p:txBody>
      </p:sp>
      <p:sp>
        <p:nvSpPr>
          <p:cNvPr id="5" name="Slide Number Placeholder 5"/>
          <p:cNvSpPr>
            <a:spLocks noGrp="1"/>
          </p:cNvSpPr>
          <p:nvPr>
            <p:ph type="sldNum" sz="quarter" idx="4"/>
          </p:nvPr>
        </p:nvSpPr>
        <p:spPr>
          <a:xfrm>
            <a:off x="76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400" b="1">
                <a:solidFill>
                  <a:srgbClr val="000099"/>
                </a:solidFill>
                <a:latin typeface="Calibri" pitchFamily="34" charset="0"/>
              </a:defRPr>
            </a:lvl1pPr>
          </a:lstStyle>
          <a:p>
            <a:pPr>
              <a:defRPr/>
            </a:pPr>
            <a:fld id="{28CDFD2C-D898-498B-80D7-591AE06BD9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Calibri" pitchFamily="34" charset="0"/>
          <a:ea typeface="+mj-ea"/>
          <a:cs typeface="+mj-cs"/>
        </a:defRPr>
      </a:lvl1pPr>
      <a:lvl2pPr algn="l" rtl="0" eaLnBrk="0" fontAlgn="base" hangingPunct="0">
        <a:spcBef>
          <a:spcPct val="0"/>
        </a:spcBef>
        <a:spcAft>
          <a:spcPct val="0"/>
        </a:spcAft>
        <a:defRPr sz="2800" b="1">
          <a:solidFill>
            <a:schemeClr val="tx1"/>
          </a:solidFill>
          <a:latin typeface="Calibri" pitchFamily="34" charset="0"/>
        </a:defRPr>
      </a:lvl2pPr>
      <a:lvl3pPr algn="l" rtl="0" eaLnBrk="0" fontAlgn="base" hangingPunct="0">
        <a:spcBef>
          <a:spcPct val="0"/>
        </a:spcBef>
        <a:spcAft>
          <a:spcPct val="0"/>
        </a:spcAft>
        <a:defRPr sz="2800" b="1">
          <a:solidFill>
            <a:schemeClr val="tx1"/>
          </a:solidFill>
          <a:latin typeface="Calibri" pitchFamily="34" charset="0"/>
        </a:defRPr>
      </a:lvl3pPr>
      <a:lvl4pPr algn="l" rtl="0" eaLnBrk="0" fontAlgn="base" hangingPunct="0">
        <a:spcBef>
          <a:spcPct val="0"/>
        </a:spcBef>
        <a:spcAft>
          <a:spcPct val="0"/>
        </a:spcAft>
        <a:defRPr sz="2800" b="1">
          <a:solidFill>
            <a:schemeClr val="tx1"/>
          </a:solidFill>
          <a:latin typeface="Calibri" pitchFamily="34" charset="0"/>
        </a:defRPr>
      </a:lvl4pPr>
      <a:lvl5pPr algn="l" rtl="0" eaLnBrk="0" fontAlgn="base" hangingPunct="0">
        <a:spcBef>
          <a:spcPct val="0"/>
        </a:spcBef>
        <a:spcAft>
          <a:spcPct val="0"/>
        </a:spcAft>
        <a:defRPr sz="28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defRPr sz="2400" b="1" kern="1200">
          <a:solidFill>
            <a:srgbClr val="000099"/>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284288"/>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pPr>
            <a:endParaRPr lang="en-US" altLang="en-US" dirty="0"/>
          </a:p>
          <a:p>
            <a:pPr algn="ctr">
              <a:spcBef>
                <a:spcPct val="0"/>
              </a:spcBef>
            </a:pPr>
            <a:r>
              <a:rPr lang="en-US" altLang="en-US" dirty="0"/>
              <a:t>   </a:t>
            </a:r>
          </a:p>
          <a:p>
            <a:pPr algn="ctr">
              <a:spcBef>
                <a:spcPct val="0"/>
              </a:spcBef>
            </a:pPr>
            <a:endParaRPr lang="en-US" altLang="en-US" dirty="0"/>
          </a:p>
          <a:p>
            <a:pPr algn="ctr">
              <a:spcBef>
                <a:spcPct val="0"/>
              </a:spcBef>
            </a:pPr>
            <a:r>
              <a:rPr lang="en-US" altLang="en-US" dirty="0"/>
              <a:t>Constantin P. Niculescu</a:t>
            </a:r>
            <a:endParaRPr lang="en-US" altLang="en-US" sz="1800" dirty="0"/>
          </a:p>
          <a:p>
            <a:pPr algn="ctr">
              <a:spcBef>
                <a:spcPct val="50000"/>
              </a:spcBef>
            </a:pPr>
            <a:r>
              <a:rPr lang="en-US" altLang="en-US" sz="1800" dirty="0"/>
              <a:t>      </a:t>
            </a:r>
            <a:r>
              <a:rPr lang="en-US" altLang="en-US" sz="1800" dirty="0" err="1"/>
              <a:t>Universitatea</a:t>
            </a:r>
            <a:r>
              <a:rPr lang="en-US" altLang="en-US" sz="1800" dirty="0"/>
              <a:t> din Craiova, </a:t>
            </a:r>
            <a:r>
              <a:rPr lang="en-US" altLang="en-US" sz="1800" dirty="0" err="1"/>
              <a:t>Departamentul</a:t>
            </a:r>
            <a:r>
              <a:rPr lang="en-US" altLang="en-US" sz="1800" dirty="0"/>
              <a:t> de </a:t>
            </a:r>
            <a:r>
              <a:rPr lang="en-US" altLang="en-US" sz="1800" dirty="0" err="1"/>
              <a:t>matematic</a:t>
            </a:r>
            <a:r>
              <a:rPr lang="vi-VN" altLang="en-US" sz="1800" dirty="0"/>
              <a:t>ă</a:t>
            </a:r>
            <a:endParaRPr lang="en-US" altLang="en-US" sz="1800" dirty="0"/>
          </a:p>
        </p:txBody>
      </p:sp>
      <p:sp>
        <p:nvSpPr>
          <p:cNvPr id="2051" name="Text Box 4"/>
          <p:cNvSpPr txBox="1">
            <a:spLocks noChangeArrowheads="1"/>
          </p:cNvSpPr>
          <p:nvPr/>
        </p:nvSpPr>
        <p:spPr bwMode="auto">
          <a:xfrm>
            <a:off x="60325" y="92075"/>
            <a:ext cx="90836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pPr>
            <a:endParaRPr lang="en-US" altLang="en-US" sz="2000" dirty="0" smtClean="0">
              <a:solidFill>
                <a:srgbClr val="000000"/>
              </a:solidFill>
            </a:endParaRPr>
          </a:p>
          <a:p>
            <a:pPr algn="ctr">
              <a:spcBef>
                <a:spcPct val="0"/>
              </a:spcBef>
            </a:pPr>
            <a:endParaRPr lang="en-US" altLang="en-US" sz="2000" dirty="0" smtClean="0">
              <a:solidFill>
                <a:srgbClr val="000000"/>
              </a:solidFill>
            </a:endParaRPr>
          </a:p>
          <a:p>
            <a:pPr algn="ctr">
              <a:spcBef>
                <a:spcPct val="0"/>
              </a:spcBef>
            </a:pPr>
            <a:r>
              <a:rPr lang="en-US" altLang="en-US" sz="3600" dirty="0" err="1" smtClean="0">
                <a:solidFill>
                  <a:srgbClr val="000000"/>
                </a:solidFill>
              </a:rPr>
              <a:t>Eşecul</a:t>
            </a:r>
            <a:r>
              <a:rPr lang="en-US" altLang="en-US" sz="3600" dirty="0" smtClean="0">
                <a:solidFill>
                  <a:srgbClr val="000000"/>
                </a:solidFill>
              </a:rPr>
              <a:t> </a:t>
            </a:r>
            <a:r>
              <a:rPr lang="en-US" altLang="en-US" sz="3600" dirty="0" smtClean="0">
                <a:solidFill>
                  <a:srgbClr val="000000"/>
                </a:solidFill>
              </a:rPr>
              <a:t>reform</a:t>
            </a:r>
            <a:r>
              <a:rPr lang="vi-VN" altLang="en-US" sz="3600" dirty="0" smtClean="0">
                <a:solidFill>
                  <a:srgbClr val="000000"/>
                </a:solidFill>
              </a:rPr>
              <a:t>ă</a:t>
            </a:r>
            <a:r>
              <a:rPr lang="en-US" altLang="en-US" sz="3600" dirty="0" err="1" smtClean="0">
                <a:solidFill>
                  <a:srgbClr val="000000"/>
                </a:solidFill>
              </a:rPr>
              <a:t>rii</a:t>
            </a:r>
            <a:r>
              <a:rPr lang="en-US" altLang="en-US" sz="3600" dirty="0" smtClean="0">
                <a:solidFill>
                  <a:srgbClr val="000000"/>
                </a:solidFill>
              </a:rPr>
              <a:t> </a:t>
            </a:r>
            <a:r>
              <a:rPr lang="en-US" altLang="en-US" sz="3600" dirty="0" err="1" smtClean="0">
                <a:solidFill>
                  <a:srgbClr val="000000"/>
                </a:solidFill>
              </a:rPr>
              <a:t>înv</a:t>
            </a:r>
            <a:r>
              <a:rPr lang="vi-VN" altLang="en-US" sz="3600" dirty="0">
                <a:solidFill>
                  <a:srgbClr val="000000"/>
                </a:solidFill>
              </a:rPr>
              <a:t>ăƫă</a:t>
            </a:r>
            <a:r>
              <a:rPr lang="en-US" altLang="en-US" sz="3600" dirty="0" err="1" smtClean="0">
                <a:solidFill>
                  <a:srgbClr val="000000"/>
                </a:solidFill>
              </a:rPr>
              <a:t>mântului</a:t>
            </a:r>
            <a:r>
              <a:rPr lang="en-US" altLang="en-US" sz="3600" dirty="0" smtClean="0">
                <a:solidFill>
                  <a:srgbClr val="000000"/>
                </a:solidFill>
              </a:rPr>
              <a:t> superior. </a:t>
            </a:r>
          </a:p>
          <a:p>
            <a:pPr algn="ctr">
              <a:spcBef>
                <a:spcPct val="0"/>
              </a:spcBef>
            </a:pPr>
            <a:r>
              <a:rPr lang="en-US" altLang="en-US" sz="3600" dirty="0" err="1" smtClean="0">
                <a:solidFill>
                  <a:srgbClr val="000000"/>
                </a:solidFill>
              </a:rPr>
              <a:t>C</a:t>
            </a:r>
            <a:r>
              <a:rPr lang="en-US" altLang="en-US" sz="3600" smtClean="0">
                <a:solidFill>
                  <a:srgbClr val="000000"/>
                </a:solidFill>
              </a:rPr>
              <a:t>azul</a:t>
            </a:r>
            <a:r>
              <a:rPr lang="en-US" altLang="en-US" sz="3600" dirty="0" smtClean="0">
                <a:solidFill>
                  <a:srgbClr val="000000"/>
                </a:solidFill>
              </a:rPr>
              <a:t> </a:t>
            </a:r>
            <a:r>
              <a:rPr lang="en-US" altLang="en-US" sz="3600" dirty="0" err="1" smtClean="0">
                <a:solidFill>
                  <a:srgbClr val="000000"/>
                </a:solidFill>
              </a:rPr>
              <a:t>matematicii</a:t>
            </a:r>
            <a:endParaRPr lang="en-US" altLang="en-US" sz="3600" dirty="0">
              <a:solidFill>
                <a:srgbClr val="000000"/>
              </a:solidFill>
            </a:endParaRPr>
          </a:p>
        </p:txBody>
      </p:sp>
      <p:pic>
        <p:nvPicPr>
          <p:cNvPr id="20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5579" y="3500254"/>
            <a:ext cx="512921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bwMode="auto">
          <a:xfrm>
            <a:off x="76200" y="6477000"/>
            <a:ext cx="2133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B86CC6AA-4F7D-4077-8AD2-7CFF9979A33F}" type="slidenum">
              <a:rPr lang="en-US" altLang="en-US" sz="1400" smtClean="0"/>
              <a:pPr eaLnBrk="1" hangingPunct="1">
                <a:spcBef>
                  <a:spcPct val="0"/>
                </a:spcBef>
              </a:pPr>
              <a:t>10</a:t>
            </a:fld>
            <a:endParaRPr lang="en-US" altLang="en-US" sz="1400" smtClean="0"/>
          </a:p>
        </p:txBody>
      </p:sp>
      <p:sp>
        <p:nvSpPr>
          <p:cNvPr id="10244" name="Rectangle 8"/>
          <p:cNvSpPr>
            <a:spLocks noChangeArrowheads="1"/>
          </p:cNvSpPr>
          <p:nvPr/>
        </p:nvSpPr>
        <p:spPr bwMode="auto">
          <a:xfrm>
            <a:off x="6019800" y="6096000"/>
            <a:ext cx="174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pPr>
            <a:r>
              <a:rPr lang="en-US" altLang="en-US" b="0">
                <a:solidFill>
                  <a:schemeClr val="bg1"/>
                </a:solidFill>
                <a:latin typeface="Times New Roman" pitchFamily="18" charset="0"/>
              </a:rPr>
              <a:t>Geysers, CA</a:t>
            </a:r>
          </a:p>
        </p:txBody>
      </p:sp>
      <p:sp>
        <p:nvSpPr>
          <p:cNvPr id="10245" name="Rectangle 9"/>
          <p:cNvSpPr>
            <a:spLocks noChangeArrowheads="1"/>
          </p:cNvSpPr>
          <p:nvPr/>
        </p:nvSpPr>
        <p:spPr bwMode="auto">
          <a:xfrm>
            <a:off x="306304" y="2057400"/>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pPr>
            <a:r>
              <a:rPr lang="en-US" altLang="en-US" sz="3200" dirty="0" err="1" smtClean="0">
                <a:solidFill>
                  <a:schemeClr val="tx1"/>
                </a:solidFill>
              </a:rPr>
              <a:t>Unde</a:t>
            </a:r>
            <a:r>
              <a:rPr lang="en-US" altLang="en-US" sz="2800" dirty="0" smtClean="0">
                <a:solidFill>
                  <a:schemeClr val="tx1"/>
                </a:solidFill>
              </a:rPr>
              <a:t> </a:t>
            </a:r>
            <a:r>
              <a:rPr lang="en-US" altLang="en-US" sz="2800" dirty="0" err="1" smtClean="0">
                <a:solidFill>
                  <a:schemeClr val="tx1"/>
                </a:solidFill>
              </a:rPr>
              <a:t>este</a:t>
            </a:r>
            <a:r>
              <a:rPr lang="en-US" altLang="en-US" sz="2800" dirty="0" smtClean="0">
                <a:solidFill>
                  <a:schemeClr val="tx1"/>
                </a:solidFill>
              </a:rPr>
              <a:t> </a:t>
            </a:r>
            <a:r>
              <a:rPr lang="en-US" altLang="en-US" sz="2800" dirty="0" err="1" smtClean="0">
                <a:solidFill>
                  <a:schemeClr val="tx1"/>
                </a:solidFill>
              </a:rPr>
              <a:t>elita</a:t>
            </a:r>
            <a:r>
              <a:rPr lang="en-US" altLang="en-US" sz="2800" dirty="0" smtClean="0">
                <a:solidFill>
                  <a:schemeClr val="tx1"/>
                </a:solidFill>
              </a:rPr>
              <a:t> </a:t>
            </a:r>
            <a:r>
              <a:rPr lang="en-US" altLang="en-US" sz="2800" dirty="0" err="1" smtClean="0">
                <a:solidFill>
                  <a:schemeClr val="tx1"/>
                </a:solidFill>
              </a:rPr>
              <a:t>intelectual</a:t>
            </a:r>
            <a:r>
              <a:rPr lang="vi-VN" altLang="en-US" sz="2800" dirty="0" smtClean="0">
                <a:solidFill>
                  <a:schemeClr val="tx1"/>
                </a:solidFill>
              </a:rPr>
              <a:t>ă</a:t>
            </a:r>
            <a:r>
              <a:rPr lang="en-US" altLang="en-US" sz="2800" dirty="0" smtClean="0">
                <a:solidFill>
                  <a:schemeClr val="tx1"/>
                </a:solidFill>
              </a:rPr>
              <a:t>? </a:t>
            </a:r>
            <a:endParaRPr lang="en-US" altLang="en-US"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CDBA6738-A40E-4351-BFB9-5644B696BA31}" type="slidenum">
              <a:rPr lang="en-US" altLang="en-US" sz="1400" smtClean="0"/>
              <a:pPr eaLnBrk="1" hangingPunct="1">
                <a:spcBef>
                  <a:spcPct val="0"/>
                </a:spcBef>
              </a:pPr>
              <a:t>11</a:t>
            </a:fld>
            <a:endParaRPr lang="en-US" altLang="en-US" sz="1400" smtClean="0"/>
          </a:p>
        </p:txBody>
      </p:sp>
      <p:pic>
        <p:nvPicPr>
          <p:cNvPr id="17410" name="Picture 2" descr="http://i1001.photobucket.com/albums/af134/best_mamik/doi/trezi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446" y="1066800"/>
            <a:ext cx="6251574" cy="52869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Grp="1" noChangeArrowheads="1"/>
          </p:cNvSpPr>
          <p:nvPr>
            <p:ph idx="1"/>
          </p:nvPr>
        </p:nvSpPr>
        <p:spPr>
          <a:xfrm>
            <a:off x="2362200" y="304800"/>
            <a:ext cx="4267200" cy="457200"/>
          </a:xfrm>
        </p:spPr>
        <p:txBody>
          <a:bodyPr/>
          <a:lstStyle/>
          <a:p>
            <a:pPr marL="0" indent="0" eaLnBrk="1" hangingPunct="1"/>
            <a:r>
              <a:rPr lang="en-US" altLang="en-US" dirty="0" err="1" smtClean="0"/>
              <a:t>Somnul</a:t>
            </a:r>
            <a:r>
              <a:rPr lang="en-US" altLang="en-US" dirty="0" smtClean="0"/>
              <a:t> </a:t>
            </a:r>
            <a:r>
              <a:rPr lang="en-US" altLang="en-US" dirty="0" err="1" smtClean="0"/>
              <a:t>raƫiunii</a:t>
            </a:r>
            <a:r>
              <a:rPr lang="en-US" altLang="en-US" dirty="0" smtClean="0"/>
              <a:t> </a:t>
            </a:r>
            <a:r>
              <a:rPr lang="en-US" altLang="en-US" dirty="0" err="1" smtClean="0"/>
              <a:t>naşte</a:t>
            </a:r>
            <a:r>
              <a:rPr lang="en-US" altLang="en-US" dirty="0"/>
              <a:t> </a:t>
            </a:r>
            <a:r>
              <a:rPr lang="en-US" altLang="en-US" dirty="0" err="1" smtClean="0"/>
              <a:t>monştri</a:t>
            </a: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76200" y="6477000"/>
            <a:ext cx="3048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r>
              <a:rPr lang="en-US" altLang="en-US" sz="1400" smtClean="0"/>
              <a:t> </a:t>
            </a:r>
          </a:p>
          <a:p>
            <a:pPr eaLnBrk="1" hangingPunct="1">
              <a:spcBef>
                <a:spcPct val="0"/>
              </a:spcBef>
            </a:pPr>
            <a:fld id="{B70AD0F6-40D0-45E7-9629-2CCDF3A1FA95}" type="slidenum">
              <a:rPr lang="en-US" altLang="en-US" sz="1400" smtClean="0"/>
              <a:pPr eaLnBrk="1" hangingPunct="1">
                <a:spcBef>
                  <a:spcPct val="0"/>
                </a:spcBef>
              </a:pPr>
              <a:t>2</a:t>
            </a:fld>
            <a:endParaRPr lang="en-US" altLang="en-US" sz="1400" smtClean="0"/>
          </a:p>
        </p:txBody>
      </p:sp>
      <p:sp>
        <p:nvSpPr>
          <p:cNvPr id="3075" name="Text Box 3"/>
          <p:cNvSpPr txBox="1">
            <a:spLocks noChangeArrowheads="1"/>
          </p:cNvSpPr>
          <p:nvPr/>
        </p:nvSpPr>
        <p:spPr bwMode="auto">
          <a:xfrm>
            <a:off x="679450" y="76200"/>
            <a:ext cx="724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pPr>
            <a:r>
              <a:rPr lang="en-US" altLang="en-US" sz="3600" dirty="0">
                <a:solidFill>
                  <a:srgbClr val="000000"/>
                </a:solidFill>
              </a:rPr>
              <a:t>  </a:t>
            </a:r>
            <a:r>
              <a:rPr lang="en-US" altLang="en-US" sz="3600" dirty="0" err="1">
                <a:solidFill>
                  <a:srgbClr val="000000"/>
                </a:solidFill>
              </a:rPr>
              <a:t>Cartea</a:t>
            </a:r>
            <a:r>
              <a:rPr lang="en-US" altLang="en-US" sz="3600" dirty="0">
                <a:solidFill>
                  <a:srgbClr val="000000"/>
                </a:solidFill>
              </a:rPr>
              <a:t> </a:t>
            </a:r>
            <a:r>
              <a:rPr lang="en-US" altLang="en-US" sz="3600" dirty="0" err="1">
                <a:solidFill>
                  <a:srgbClr val="000000"/>
                </a:solidFill>
              </a:rPr>
              <a:t>naturii</a:t>
            </a:r>
            <a:r>
              <a:rPr lang="en-US" altLang="en-US" sz="3600" dirty="0">
                <a:solidFill>
                  <a:srgbClr val="000000"/>
                </a:solidFill>
              </a:rPr>
              <a:t> </a:t>
            </a:r>
            <a:r>
              <a:rPr lang="en-US" altLang="en-US" sz="3600" dirty="0" err="1">
                <a:solidFill>
                  <a:srgbClr val="000000"/>
                </a:solidFill>
              </a:rPr>
              <a:t>este</a:t>
            </a:r>
            <a:r>
              <a:rPr lang="en-US" altLang="en-US" sz="3600" dirty="0">
                <a:solidFill>
                  <a:srgbClr val="000000"/>
                </a:solidFill>
              </a:rPr>
              <a:t> </a:t>
            </a:r>
            <a:r>
              <a:rPr lang="en-US" altLang="en-US" sz="3600" dirty="0" err="1">
                <a:solidFill>
                  <a:srgbClr val="000000"/>
                </a:solidFill>
              </a:rPr>
              <a:t>scris</a:t>
            </a:r>
            <a:r>
              <a:rPr lang="vi-VN" altLang="en-US" sz="3600" dirty="0">
                <a:solidFill>
                  <a:srgbClr val="000000"/>
                </a:solidFill>
              </a:rPr>
              <a:t>ă</a:t>
            </a:r>
            <a:r>
              <a:rPr lang="en-US" altLang="en-US" sz="3600" dirty="0">
                <a:solidFill>
                  <a:srgbClr val="000000"/>
                </a:solidFill>
              </a:rPr>
              <a:t> </a:t>
            </a:r>
            <a:r>
              <a:rPr lang="en-US" altLang="en-US" sz="3600" dirty="0" err="1" smtClean="0">
                <a:solidFill>
                  <a:srgbClr val="000000"/>
                </a:solidFill>
              </a:rPr>
              <a:t>în</a:t>
            </a:r>
            <a:r>
              <a:rPr lang="en-US" altLang="en-US" sz="3600" dirty="0" smtClean="0">
                <a:solidFill>
                  <a:srgbClr val="000000"/>
                </a:solidFill>
              </a:rPr>
              <a:t> </a:t>
            </a:r>
            <a:r>
              <a:rPr lang="en-US" altLang="en-US" sz="3600" dirty="0" err="1">
                <a:solidFill>
                  <a:srgbClr val="000000"/>
                </a:solidFill>
              </a:rPr>
              <a:t>limbajul</a:t>
            </a:r>
            <a:endParaRPr lang="en-US" altLang="en-US" sz="3600" dirty="0">
              <a:solidFill>
                <a:srgbClr val="000000"/>
              </a:solidFill>
            </a:endParaRPr>
          </a:p>
          <a:p>
            <a:pPr algn="ctr">
              <a:spcBef>
                <a:spcPct val="0"/>
              </a:spcBef>
            </a:pPr>
            <a:r>
              <a:rPr lang="en-US" altLang="en-US" sz="3600" dirty="0" err="1">
                <a:solidFill>
                  <a:srgbClr val="000000"/>
                </a:solidFill>
              </a:rPr>
              <a:t>matematicii</a:t>
            </a:r>
            <a:endParaRPr lang="en-US" altLang="en-US" sz="2000" dirty="0">
              <a:solidFill>
                <a:schemeClr val="tx1"/>
              </a:solidFill>
            </a:endParaRPr>
          </a:p>
        </p:txBody>
      </p:sp>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676400"/>
            <a:ext cx="1709737" cy="210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14"/>
          <p:cNvPicPr>
            <a:picLocks noChangeAspect="1" noChangeArrowheads="1"/>
          </p:cNvPicPr>
          <p:nvPr/>
        </p:nvPicPr>
        <p:blipFill>
          <a:blip r:embed="rId4">
            <a:extLst>
              <a:ext uri="{28A0092B-C50C-407E-A947-70E740481C1C}">
                <a14:useLocalDpi xmlns:a14="http://schemas.microsoft.com/office/drawing/2010/main" val="0"/>
              </a:ext>
            </a:extLst>
          </a:blip>
          <a:srcRect l="11" r="11"/>
          <a:stretch>
            <a:fillRect/>
          </a:stretch>
        </p:blipFill>
        <p:spPr bwMode="auto">
          <a:xfrm>
            <a:off x="2592388" y="1689100"/>
            <a:ext cx="15462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14" descr="https://upload.wikimedia.org/wikipedia/commons/6/6f/Einstein-formal_portrait-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933" y="4295775"/>
            <a:ext cx="16668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descr="http://www.biographyonline.net/wp-content/uploads/2014/05/James_clerk_maxwell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0" y="1751013"/>
            <a:ext cx="19986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AutoShape 20" descr="Imagini pentru Poincare"/>
          <p:cNvSpPr>
            <a:spLocks noChangeAspect="1" noChangeArrowheads="1"/>
          </p:cNvSpPr>
          <p:nvPr/>
        </p:nvSpPr>
        <p:spPr bwMode="auto">
          <a:xfrm>
            <a:off x="1492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endParaRPr lang="en-US" altLang="en-US" sz="2000"/>
          </a:p>
        </p:txBody>
      </p:sp>
      <p:pic>
        <p:nvPicPr>
          <p:cNvPr id="308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5225" y="4370387"/>
            <a:ext cx="1866900"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27" descr="http://www.nobelprize.org/nobel_prizes/physics/laureates/2013/higgs_postcar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350" y="4295775"/>
            <a:ext cx="15684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9144000" cy="579438"/>
          </a:xfrm>
          <a:noFill/>
        </p:spPr>
        <p:txBody>
          <a:bodyPr/>
          <a:lstStyle/>
          <a:p>
            <a:pPr algn="ctr" eaLnBrk="1" hangingPunct="1"/>
            <a:r>
              <a:rPr lang="en-US" altLang="en-US" sz="3200" smtClean="0"/>
              <a:t>Misiunea Universit</a:t>
            </a:r>
            <a:r>
              <a:rPr lang="vi-VN" altLang="en-US" sz="3200" smtClean="0"/>
              <a:t>ăƫ</a:t>
            </a:r>
            <a:r>
              <a:rPr lang="en-US" altLang="en-US" sz="3200" smtClean="0"/>
              <a:t>ii</a:t>
            </a:r>
          </a:p>
        </p:txBody>
      </p:sp>
      <p:sp>
        <p:nvSpPr>
          <p:cNvPr id="4099" name="Rectangle 4"/>
          <p:cNvSpPr>
            <a:spLocks noChangeArrowheads="1"/>
          </p:cNvSpPr>
          <p:nvPr/>
        </p:nvSpPr>
        <p:spPr bwMode="auto">
          <a:xfrm>
            <a:off x="955675" y="914400"/>
            <a:ext cx="6934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ts val="500"/>
              </a:spcBef>
              <a:spcAft>
                <a:spcPts val="500"/>
              </a:spcAft>
            </a:pPr>
            <a:r>
              <a:rPr lang="vi-VN" altLang="en-US"/>
              <a:t> Educaţie, Cercetare, Interacţiunea cu societatea</a:t>
            </a:r>
            <a:r>
              <a:rPr lang="en-US" altLang="en-US"/>
              <a:t>.</a:t>
            </a:r>
          </a:p>
          <a:p>
            <a:pPr>
              <a:spcBef>
                <a:spcPts val="500"/>
              </a:spcBef>
              <a:spcAft>
                <a:spcPts val="500"/>
              </a:spcAft>
            </a:pPr>
            <a:r>
              <a:rPr lang="vi-VN" altLang="en-US"/>
              <a:t> Marea provocare: de a fi productivă şi de succes într-o societate în continuă schimbare</a:t>
            </a:r>
            <a:endParaRPr lang="en-US" altLang="en-US"/>
          </a:p>
        </p:txBody>
      </p:sp>
      <p:sp>
        <p:nvSpPr>
          <p:cNvPr id="4100" name="Text Box 7"/>
          <p:cNvSpPr txBox="1">
            <a:spLocks noChangeArrowheads="1"/>
          </p:cNvSpPr>
          <p:nvPr/>
        </p:nvSpPr>
        <p:spPr bwMode="auto">
          <a:xfrm>
            <a:off x="11310938" y="5105400"/>
            <a:ext cx="300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r">
              <a:spcBef>
                <a:spcPct val="0"/>
              </a:spcBef>
            </a:pPr>
            <a:r>
              <a:rPr lang="en-US" altLang="en-US" sz="1400">
                <a:solidFill>
                  <a:schemeClr val="tx2"/>
                </a:solidFill>
              </a:rPr>
              <a:t>[]</a:t>
            </a:r>
          </a:p>
        </p:txBody>
      </p:sp>
      <p:graphicFrame>
        <p:nvGraphicFramePr>
          <p:cNvPr id="2" name="Table 1"/>
          <p:cNvGraphicFramePr>
            <a:graphicFrameLocks noGrp="1"/>
          </p:cNvGraphicFramePr>
          <p:nvPr>
            <p:extLst>
              <p:ext uri="{D42A27DB-BD31-4B8C-83A1-F6EECF244321}">
                <p14:modId xmlns:p14="http://schemas.microsoft.com/office/powerpoint/2010/main" val="2400171596"/>
              </p:ext>
            </p:extLst>
          </p:nvPr>
        </p:nvGraphicFramePr>
        <p:xfrm>
          <a:off x="381000" y="2667000"/>
          <a:ext cx="8458200" cy="1112838"/>
        </p:xfrm>
        <a:graphic>
          <a:graphicData uri="http://schemas.openxmlformats.org/drawingml/2006/table">
            <a:tbl>
              <a:tblPr firstRow="1" bandRow="1">
                <a:tableStyleId>{5C22544A-7EE6-4342-B048-85BDC9FD1C3A}</a:tableStyleId>
              </a:tblPr>
              <a:tblGrid>
                <a:gridCol w="2819400"/>
                <a:gridCol w="2819400"/>
                <a:gridCol w="2819400"/>
              </a:tblGrid>
              <a:tr h="370946">
                <a:tc>
                  <a:txBody>
                    <a:bodyPr/>
                    <a:lstStyle/>
                    <a:p>
                      <a:pPr algn="ctr"/>
                      <a:endParaRPr lang="en-US" sz="1800" dirty="0"/>
                    </a:p>
                  </a:txBody>
                  <a:tcPr marT="45733" marB="45733"/>
                </a:tc>
                <a:tc>
                  <a:txBody>
                    <a:bodyPr/>
                    <a:lstStyle/>
                    <a:p>
                      <a:pPr algn="ctr"/>
                      <a:r>
                        <a:rPr lang="en-US" sz="1800" dirty="0" err="1" smtClean="0"/>
                        <a:t>Universitate</a:t>
                      </a:r>
                      <a:endParaRPr lang="en-US" sz="1800" dirty="0"/>
                    </a:p>
                  </a:txBody>
                  <a:tcPr marT="45733" marB="45733"/>
                </a:tc>
                <a:tc>
                  <a:txBody>
                    <a:bodyPr/>
                    <a:lstStyle/>
                    <a:p>
                      <a:pPr algn="ctr"/>
                      <a:endParaRPr lang="en-US" sz="1800"/>
                    </a:p>
                  </a:txBody>
                  <a:tcPr marT="45733" marB="45733"/>
                </a:tc>
              </a:tr>
              <a:tr h="370946">
                <a:tc>
                  <a:txBody>
                    <a:bodyPr/>
                    <a:lstStyle/>
                    <a:p>
                      <a:pPr algn="l"/>
                      <a:r>
                        <a:rPr lang="en-US" sz="1800" dirty="0" err="1" smtClean="0"/>
                        <a:t>Cunoaştere</a:t>
                      </a:r>
                      <a:r>
                        <a:rPr lang="en-US" sz="1800" dirty="0" smtClean="0"/>
                        <a:t>, </a:t>
                      </a:r>
                      <a:r>
                        <a:rPr lang="en-US" sz="1800" dirty="0" err="1" smtClean="0"/>
                        <a:t>educaƫie</a:t>
                      </a:r>
                      <a:r>
                        <a:rPr lang="en-US" sz="1800" dirty="0" smtClean="0"/>
                        <a:t>  </a:t>
                      </a:r>
                      <a:r>
                        <a:rPr lang="en-US" sz="1800" dirty="0" smtClean="0">
                          <a:latin typeface="Calibri"/>
                        </a:rPr>
                        <a:t>↓</a:t>
                      </a:r>
                    </a:p>
                  </a:txBody>
                  <a:tcPr marT="45733" marB="45733"/>
                </a:tc>
                <a:tc>
                  <a:txBody>
                    <a:bodyPr/>
                    <a:lstStyle/>
                    <a:p>
                      <a:pPr algn="ctr"/>
                      <a:endParaRPr lang="en-US" sz="1800" dirty="0"/>
                    </a:p>
                  </a:txBody>
                  <a:tcPr marT="45733" marB="45733"/>
                </a:tc>
                <a:tc>
                  <a:txBody>
                    <a:bodyPr/>
                    <a:lstStyle/>
                    <a:p>
                      <a:pPr algn="ctr"/>
                      <a:r>
                        <a:rPr lang="en-US" sz="1800" dirty="0" smtClean="0"/>
                        <a:t> </a:t>
                      </a:r>
                      <a:r>
                        <a:rPr lang="en-US" sz="1800" dirty="0" smtClean="0">
                          <a:latin typeface="Calibri"/>
                        </a:rPr>
                        <a:t>↑</a:t>
                      </a:r>
                      <a:r>
                        <a:rPr lang="en-US" sz="1800" dirty="0" smtClean="0"/>
                        <a:t>  </a:t>
                      </a:r>
                      <a:r>
                        <a:rPr lang="en-US" sz="1800" dirty="0" err="1" smtClean="0"/>
                        <a:t>finanƫare</a:t>
                      </a:r>
                      <a:r>
                        <a:rPr lang="en-US" sz="1800" dirty="0" smtClean="0"/>
                        <a:t>, </a:t>
                      </a:r>
                      <a:r>
                        <a:rPr lang="en-US" sz="1800" dirty="0" err="1" smtClean="0"/>
                        <a:t>cadru</a:t>
                      </a:r>
                      <a:endParaRPr lang="en-US" sz="1800" dirty="0"/>
                    </a:p>
                  </a:txBody>
                  <a:tcPr marT="45733" marB="45733"/>
                </a:tc>
              </a:tr>
              <a:tr h="370946">
                <a:tc>
                  <a:txBody>
                    <a:bodyPr/>
                    <a:lstStyle/>
                    <a:p>
                      <a:pPr algn="ctr"/>
                      <a:endParaRPr lang="en-US" sz="1800" dirty="0"/>
                    </a:p>
                  </a:txBody>
                  <a:tcPr marT="45733" marB="45733"/>
                </a:tc>
                <a:tc>
                  <a:txBody>
                    <a:bodyPr/>
                    <a:lstStyle/>
                    <a:p>
                      <a:pPr algn="ctr"/>
                      <a:r>
                        <a:rPr lang="en-US" sz="1800" dirty="0" err="1" smtClean="0"/>
                        <a:t>Societate</a:t>
                      </a:r>
                      <a:endParaRPr lang="en-US" sz="1800" dirty="0"/>
                    </a:p>
                  </a:txBody>
                  <a:tcPr marT="45733" marB="45733"/>
                </a:tc>
                <a:tc>
                  <a:txBody>
                    <a:bodyPr/>
                    <a:lstStyle/>
                    <a:p>
                      <a:pPr algn="ctr"/>
                      <a:endParaRPr lang="en-US" sz="1800" dirty="0"/>
                    </a:p>
                  </a:txBody>
                  <a:tcPr marT="45733" marB="45733"/>
                </a:tc>
              </a:tr>
            </a:tbl>
          </a:graphicData>
        </a:graphic>
      </p:graphicFrame>
      <p:sp>
        <p:nvSpPr>
          <p:cNvPr id="3" name="Rectangle 2"/>
          <p:cNvSpPr/>
          <p:nvPr/>
        </p:nvSpPr>
        <p:spPr>
          <a:xfrm>
            <a:off x="228600" y="4146550"/>
            <a:ext cx="8915400" cy="2862263"/>
          </a:xfrm>
          <a:prstGeom prst="rect">
            <a:avLst/>
          </a:prstGeom>
        </p:spPr>
        <p:txBody>
          <a:bodyPr>
            <a:spAutoFit/>
          </a:bodyPr>
          <a:lstStyle/>
          <a:p>
            <a:pPr>
              <a:defRPr/>
            </a:pPr>
            <a:r>
              <a:rPr lang="en-US" dirty="0" err="1"/>
              <a:t>Clasamentul</a:t>
            </a:r>
            <a:r>
              <a:rPr lang="en-US" dirty="0"/>
              <a:t> </a:t>
            </a:r>
            <a:r>
              <a:rPr lang="en-US" dirty="0" err="1"/>
              <a:t>i</a:t>
            </a:r>
            <a:r>
              <a:rPr lang="en-US" dirty="0" err="1" smtClean="0"/>
              <a:t>nternaƫional</a:t>
            </a:r>
            <a:r>
              <a:rPr lang="en-US" dirty="0" smtClean="0"/>
              <a:t> </a:t>
            </a:r>
            <a:r>
              <a:rPr lang="en-US" dirty="0"/>
              <a:t>al </a:t>
            </a:r>
            <a:r>
              <a:rPr lang="en-US" dirty="0" err="1"/>
              <a:t>u</a:t>
            </a:r>
            <a:r>
              <a:rPr lang="en-US" dirty="0" err="1" smtClean="0"/>
              <a:t>niversit</a:t>
            </a:r>
            <a:r>
              <a:rPr lang="vi-VN" dirty="0"/>
              <a:t>ă</a:t>
            </a:r>
            <a:r>
              <a:rPr lang="en-US" dirty="0" err="1"/>
              <a:t>ƫilor</a:t>
            </a:r>
            <a:r>
              <a:rPr lang="en-US" dirty="0"/>
              <a:t> 2014</a:t>
            </a:r>
          </a:p>
          <a:p>
            <a:pPr>
              <a:defRPr/>
            </a:pPr>
            <a:endParaRPr lang="en-US" dirty="0"/>
          </a:p>
          <a:p>
            <a:pPr>
              <a:defRPr/>
            </a:pPr>
            <a:r>
              <a:rPr lang="en-US" dirty="0"/>
              <a:t>1.   Massachusetts Institute of Technology (MIT) </a:t>
            </a:r>
          </a:p>
          <a:p>
            <a:pPr>
              <a:defRPr/>
            </a:pPr>
            <a:r>
              <a:rPr lang="en-US" dirty="0"/>
              <a:t>2.-3. Imperial College of London; Cambridge University</a:t>
            </a:r>
          </a:p>
          <a:p>
            <a:pPr marL="457200" indent="-457200">
              <a:buFontTx/>
              <a:buAutoNum type="arabicPeriod" startAt="4"/>
              <a:defRPr/>
            </a:pPr>
            <a:r>
              <a:rPr lang="en-US" dirty="0"/>
              <a:t>Harvard University</a:t>
            </a:r>
          </a:p>
          <a:p>
            <a:pPr>
              <a:defRPr/>
            </a:pPr>
            <a:r>
              <a:rPr lang="en-US" dirty="0"/>
              <a:t>      …</a:t>
            </a:r>
          </a:p>
          <a:p>
            <a:pPr>
              <a:defRPr/>
            </a:pPr>
            <a:r>
              <a:rPr lang="en-US" dirty="0"/>
              <a:t>651-700    </a:t>
            </a:r>
            <a:r>
              <a:rPr lang="en-US" dirty="0" err="1"/>
              <a:t>Universitatea</a:t>
            </a:r>
            <a:r>
              <a:rPr lang="en-US" dirty="0"/>
              <a:t> din </a:t>
            </a:r>
            <a:r>
              <a:rPr lang="en-US" dirty="0" err="1"/>
              <a:t>Bucureşti</a:t>
            </a:r>
            <a:r>
              <a:rPr lang="en-US" dirty="0"/>
              <a:t> (</a:t>
            </a:r>
            <a:r>
              <a:rPr lang="en-US" dirty="0" err="1"/>
              <a:t>apoi</a:t>
            </a:r>
            <a:r>
              <a:rPr lang="en-US" dirty="0"/>
              <a:t>, </a:t>
            </a:r>
            <a:r>
              <a:rPr lang="en-US" dirty="0" smtClean="0"/>
              <a:t>dup</a:t>
            </a:r>
            <a:r>
              <a:rPr lang="vi-VN" dirty="0" smtClean="0"/>
              <a:t>ă</a:t>
            </a:r>
            <a:r>
              <a:rPr lang="en-US" dirty="0" smtClean="0"/>
              <a:t> </a:t>
            </a:r>
            <a:r>
              <a:rPr lang="en-US" dirty="0" err="1"/>
              <a:t>locul</a:t>
            </a:r>
            <a:r>
              <a:rPr lang="en-US" dirty="0"/>
              <a:t> 701 se </a:t>
            </a:r>
            <a:r>
              <a:rPr lang="en-US" dirty="0" err="1"/>
              <a:t>afla</a:t>
            </a:r>
            <a:r>
              <a:rPr lang="en-US" dirty="0"/>
              <a:t> </a:t>
            </a:r>
            <a:r>
              <a:rPr lang="en-US" dirty="0" err="1"/>
              <a:t>Universitatea</a:t>
            </a:r>
            <a:r>
              <a:rPr lang="en-US" dirty="0"/>
              <a:t> </a:t>
            </a:r>
          </a:p>
          <a:p>
            <a:pPr>
              <a:defRPr/>
            </a:pPr>
            <a:r>
              <a:rPr lang="en-US" dirty="0" err="1"/>
              <a:t>Babeş</a:t>
            </a:r>
            <a:r>
              <a:rPr lang="en-US" dirty="0"/>
              <a:t> </a:t>
            </a:r>
            <a:r>
              <a:rPr lang="en-US" dirty="0" err="1"/>
              <a:t>Bolyai</a:t>
            </a:r>
            <a:r>
              <a:rPr lang="en-US" dirty="0"/>
              <a:t>, </a:t>
            </a:r>
            <a:r>
              <a:rPr lang="en-US" dirty="0" err="1"/>
              <a:t>Universitatea</a:t>
            </a:r>
            <a:r>
              <a:rPr lang="en-US" dirty="0"/>
              <a:t> A.I. </a:t>
            </a:r>
            <a:r>
              <a:rPr lang="en-US" dirty="0" err="1"/>
              <a:t>Cuza</a:t>
            </a:r>
            <a:r>
              <a:rPr lang="en-US" dirty="0"/>
              <a:t> </a:t>
            </a:r>
            <a:r>
              <a:rPr lang="en-US" dirty="0" err="1"/>
              <a:t>şi</a:t>
            </a:r>
            <a:r>
              <a:rPr lang="en-US" dirty="0"/>
              <a:t> </a:t>
            </a:r>
            <a:r>
              <a:rPr lang="en-US" dirty="0" err="1"/>
              <a:t>Universitatea</a:t>
            </a:r>
            <a:r>
              <a:rPr lang="en-US" dirty="0"/>
              <a:t> de Vest) </a:t>
            </a:r>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bwMode="auto">
          <a:xfrm>
            <a:off x="76200" y="63055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endParaRPr lang="en-US" altLang="en-US" sz="1400" smtClean="0"/>
          </a:p>
          <a:p>
            <a:pPr eaLnBrk="1" hangingPunct="1">
              <a:spcBef>
                <a:spcPct val="0"/>
              </a:spcBef>
            </a:pPr>
            <a:fld id="{2208AF8B-1D7B-40E1-AEA2-AA23B9C8F32F}" type="slidenum">
              <a:rPr lang="en-US" altLang="en-US" sz="1400" smtClean="0"/>
              <a:pPr eaLnBrk="1" hangingPunct="1">
                <a:spcBef>
                  <a:spcPct val="0"/>
                </a:spcBef>
              </a:pPr>
              <a:t>4</a:t>
            </a:fld>
            <a:endParaRPr lang="en-US" altLang="en-US" sz="1400" smtClean="0"/>
          </a:p>
        </p:txBody>
      </p:sp>
      <p:sp>
        <p:nvSpPr>
          <p:cNvPr id="5123" name="Line 2"/>
          <p:cNvSpPr>
            <a:spLocks noChangeShapeType="1"/>
          </p:cNvSpPr>
          <p:nvPr/>
        </p:nvSpPr>
        <p:spPr bwMode="auto">
          <a:xfrm>
            <a:off x="4547153" y="4452938"/>
            <a:ext cx="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4" name="Rectangle 3"/>
          <p:cNvSpPr>
            <a:spLocks noChangeArrowheads="1"/>
          </p:cNvSpPr>
          <p:nvPr/>
        </p:nvSpPr>
        <p:spPr bwMode="auto">
          <a:xfrm>
            <a:off x="304800" y="609600"/>
            <a:ext cx="4114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pPr>
            <a:r>
              <a:rPr lang="en-US" altLang="en-US" sz="2000" dirty="0" err="1"/>
              <a:t>Asigur</a:t>
            </a:r>
            <a:r>
              <a:rPr lang="vi-VN" altLang="en-US" sz="2000" dirty="0"/>
              <a:t>ă</a:t>
            </a:r>
            <a:r>
              <a:rPr lang="en-US" altLang="en-US" sz="2000" dirty="0"/>
              <a:t> </a:t>
            </a:r>
            <a:r>
              <a:rPr lang="vi-VN" altLang="en-US" sz="2000" dirty="0"/>
              <a:t>dezvolt</a:t>
            </a:r>
            <a:r>
              <a:rPr lang="en-US" altLang="en-US" sz="2000" dirty="0"/>
              <a:t>area</a:t>
            </a:r>
            <a:r>
              <a:rPr lang="vi-VN" altLang="en-US" sz="2000" dirty="0"/>
              <a:t>, pred</a:t>
            </a:r>
            <a:r>
              <a:rPr lang="en-US" altLang="en-US" sz="2000" dirty="0"/>
              <a:t>area</a:t>
            </a:r>
            <a:r>
              <a:rPr lang="vi-VN" altLang="en-US" sz="2000" dirty="0"/>
              <a:t> şi </a:t>
            </a:r>
            <a:r>
              <a:rPr lang="vi-VN" altLang="en-US" sz="2000" dirty="0" smtClean="0"/>
              <a:t>invăƫ</a:t>
            </a:r>
            <a:r>
              <a:rPr lang="en-US" altLang="en-US" sz="2000" dirty="0" smtClean="0"/>
              <a:t>a</a:t>
            </a:r>
            <a:r>
              <a:rPr lang="vi-VN" altLang="en-US" sz="2000" dirty="0"/>
              <a:t>r</a:t>
            </a:r>
            <a:r>
              <a:rPr lang="en-US" altLang="en-US" sz="2000" dirty="0" err="1"/>
              <a:t>ea</a:t>
            </a:r>
            <a:r>
              <a:rPr lang="vi-VN" altLang="en-US" sz="2000" dirty="0"/>
              <a:t> matematicii la toate nivele</a:t>
            </a:r>
            <a:r>
              <a:rPr lang="en-US" altLang="en-US" sz="2000" dirty="0"/>
              <a:t>, </a:t>
            </a:r>
            <a:r>
              <a:rPr lang="en-US" altLang="en-US" sz="2000" dirty="0" err="1"/>
              <a:t>prin</a:t>
            </a:r>
            <a:r>
              <a:rPr lang="vi-VN" altLang="en-US" sz="2000" dirty="0"/>
              <a:t> programe care pregătesc studenƫii pentru slujbe </a:t>
            </a:r>
            <a:r>
              <a:rPr lang="vi-VN" altLang="en-US" sz="2000" dirty="0" smtClean="0"/>
              <a:t>în </a:t>
            </a:r>
            <a:r>
              <a:rPr lang="vi-VN" altLang="en-US" sz="2000" dirty="0"/>
              <a:t>industrie, </a:t>
            </a:r>
            <a:r>
              <a:rPr lang="vi-VN" altLang="en-US" sz="2000" dirty="0" smtClean="0"/>
              <a:t>educaƫie</a:t>
            </a:r>
            <a:r>
              <a:rPr lang="vi-VN" altLang="en-US" sz="2000" dirty="0"/>
              <a:t>, sau cercetare matematică</a:t>
            </a:r>
            <a:endParaRPr lang="en-US" altLang="en-US" sz="2000" dirty="0"/>
          </a:p>
        </p:txBody>
      </p:sp>
      <p:sp>
        <p:nvSpPr>
          <p:cNvPr id="5125" name="Rectangle 4"/>
          <p:cNvSpPr>
            <a:spLocks noChangeArrowheads="1"/>
          </p:cNvSpPr>
          <p:nvPr/>
        </p:nvSpPr>
        <p:spPr bwMode="auto">
          <a:xfrm>
            <a:off x="1371600" y="2566918"/>
            <a:ext cx="6477000" cy="1938338"/>
          </a:xfrm>
          <a:prstGeom prst="rect">
            <a:avLst/>
          </a:prstGeom>
          <a:solidFill>
            <a:srgbClr val="000099"/>
          </a:solidFill>
          <a:ln w="9525">
            <a:solidFill>
              <a:srgbClr val="000000"/>
            </a:solidFill>
            <a:miter lim="800000"/>
            <a:headEnd/>
            <a:tailEnd/>
          </a:ln>
        </p:spPr>
        <p:txBody>
          <a:bodyPr wrap="square" anchor="ctr">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pPr>
            <a:endParaRPr lang="en-US" altLang="en-US" dirty="0">
              <a:solidFill>
                <a:schemeClr val="bg1"/>
              </a:solidFill>
            </a:endParaRPr>
          </a:p>
          <a:p>
            <a:pPr algn="ctr">
              <a:spcBef>
                <a:spcPct val="0"/>
              </a:spcBef>
            </a:pPr>
            <a:endParaRPr lang="en-US" altLang="en-US" dirty="0">
              <a:solidFill>
                <a:schemeClr val="bg1"/>
              </a:solidFill>
            </a:endParaRPr>
          </a:p>
          <a:p>
            <a:pPr algn="ctr">
              <a:spcBef>
                <a:spcPct val="0"/>
              </a:spcBef>
            </a:pPr>
            <a:r>
              <a:rPr lang="en-US" altLang="en-US" dirty="0" err="1">
                <a:solidFill>
                  <a:schemeClr val="bg1"/>
                </a:solidFill>
              </a:rPr>
              <a:t>Departamentul</a:t>
            </a:r>
            <a:r>
              <a:rPr lang="en-US" altLang="en-US" dirty="0">
                <a:solidFill>
                  <a:schemeClr val="bg1"/>
                </a:solidFill>
              </a:rPr>
              <a:t> de </a:t>
            </a:r>
            <a:r>
              <a:rPr lang="en-US" altLang="en-US" dirty="0" err="1">
                <a:solidFill>
                  <a:schemeClr val="bg1"/>
                </a:solidFill>
              </a:rPr>
              <a:t>matematic</a:t>
            </a:r>
            <a:r>
              <a:rPr lang="vi-VN" altLang="en-US" dirty="0">
                <a:solidFill>
                  <a:schemeClr val="bg1"/>
                </a:solidFill>
              </a:rPr>
              <a:t>ă</a:t>
            </a:r>
            <a:endParaRPr lang="en-US" altLang="en-US" dirty="0">
              <a:solidFill>
                <a:schemeClr val="bg1"/>
              </a:solidFill>
            </a:endParaRPr>
          </a:p>
          <a:p>
            <a:pPr algn="ctr">
              <a:spcBef>
                <a:spcPct val="0"/>
              </a:spcBef>
            </a:pPr>
            <a:endParaRPr lang="en-US" altLang="en-US" dirty="0">
              <a:solidFill>
                <a:schemeClr val="bg1"/>
              </a:solidFill>
            </a:endParaRPr>
          </a:p>
          <a:p>
            <a:pPr algn="ctr">
              <a:spcBef>
                <a:spcPct val="0"/>
              </a:spcBef>
            </a:pPr>
            <a:endParaRPr lang="en-US" altLang="en-US" dirty="0">
              <a:solidFill>
                <a:schemeClr val="bg1"/>
              </a:solidFill>
            </a:endParaRPr>
          </a:p>
        </p:txBody>
      </p:sp>
      <p:sp>
        <p:nvSpPr>
          <p:cNvPr id="5126" name="Line 5"/>
          <p:cNvSpPr>
            <a:spLocks noChangeShapeType="1"/>
          </p:cNvSpPr>
          <p:nvPr/>
        </p:nvSpPr>
        <p:spPr bwMode="auto">
          <a:xfrm>
            <a:off x="1840396" y="2200275"/>
            <a:ext cx="381000" cy="3810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7" name="Line 6"/>
          <p:cNvSpPr>
            <a:spLocks noChangeShapeType="1"/>
          </p:cNvSpPr>
          <p:nvPr/>
        </p:nvSpPr>
        <p:spPr bwMode="auto">
          <a:xfrm flipH="1">
            <a:off x="6428961" y="2200275"/>
            <a:ext cx="381000" cy="3810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28" name="Rectangle 7"/>
          <p:cNvSpPr>
            <a:spLocks noChangeArrowheads="1"/>
          </p:cNvSpPr>
          <p:nvPr/>
        </p:nvSpPr>
        <p:spPr bwMode="auto">
          <a:xfrm>
            <a:off x="5396948" y="904599"/>
            <a:ext cx="3276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pPr>
            <a:r>
              <a:rPr lang="it-IT" altLang="en-US" sz="2000" dirty="0"/>
              <a:t>Desf</a:t>
            </a:r>
            <a:r>
              <a:rPr lang="vi-VN" altLang="en-US" sz="2000" dirty="0"/>
              <a:t>ă</a:t>
            </a:r>
            <a:r>
              <a:rPr lang="it-IT" altLang="en-US" sz="2000" dirty="0"/>
              <a:t>şoară cercetări </a:t>
            </a:r>
            <a:r>
              <a:rPr lang="it-IT" altLang="en-US" sz="2000" dirty="0" smtClean="0"/>
              <a:t>în </a:t>
            </a:r>
            <a:r>
              <a:rPr lang="it-IT" altLang="en-US" sz="2000" dirty="0"/>
              <a:t>domeniile matematicii pure şi aplicate, sau </a:t>
            </a:r>
            <a:r>
              <a:rPr lang="it-IT" altLang="en-US" sz="2000" dirty="0" smtClean="0"/>
              <a:t>în </a:t>
            </a:r>
            <a:r>
              <a:rPr lang="it-IT" altLang="en-US" sz="2000" dirty="0"/>
              <a:t>domenii multidisciplinare</a:t>
            </a:r>
            <a:endParaRPr lang="en-US" altLang="en-US" sz="2000" dirty="0"/>
          </a:p>
        </p:txBody>
      </p:sp>
      <p:sp>
        <p:nvSpPr>
          <p:cNvPr id="5129" name="Rectangle 8"/>
          <p:cNvSpPr>
            <a:spLocks noChangeArrowheads="1"/>
          </p:cNvSpPr>
          <p:nvPr/>
        </p:nvSpPr>
        <p:spPr bwMode="auto">
          <a:xfrm>
            <a:off x="520148" y="5065851"/>
            <a:ext cx="8153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pPr>
            <a:r>
              <a:rPr lang="vi-VN" altLang="en-US" sz="2000" dirty="0"/>
              <a:t> Departamentul este de asemenea </a:t>
            </a:r>
            <a:r>
              <a:rPr lang="vi-VN" altLang="en-US" sz="2000" dirty="0" smtClean="0"/>
              <a:t>insărcinat </a:t>
            </a:r>
            <a:r>
              <a:rPr lang="vi-VN" altLang="en-US" sz="2000" dirty="0"/>
              <a:t>cu predarea unei largi palete de cursuri introductive pentru </a:t>
            </a:r>
            <a:r>
              <a:rPr lang="vi-VN" altLang="en-US" sz="2000" dirty="0" smtClean="0"/>
              <a:t>studenƫii </a:t>
            </a:r>
            <a:r>
              <a:rPr lang="vi-VN" altLang="en-US" sz="2000" dirty="0"/>
              <a:t>de la </a:t>
            </a:r>
            <a:r>
              <a:rPr lang="vi-VN" altLang="en-US" sz="2000" dirty="0" smtClean="0"/>
              <a:t>ştiinƫe </a:t>
            </a:r>
            <a:r>
              <a:rPr lang="vi-VN" altLang="en-US" sz="2000" dirty="0"/>
              <a:t>exacte, ştiinƫele naturii, inginerie, </a:t>
            </a:r>
            <a:r>
              <a:rPr lang="vi-VN" altLang="en-US" sz="2000" dirty="0" smtClean="0"/>
              <a:t>ştiinƫe </a:t>
            </a:r>
            <a:r>
              <a:rPr lang="vi-VN" altLang="en-US" sz="2000" dirty="0"/>
              <a:t>economice, </a:t>
            </a:r>
            <a:r>
              <a:rPr lang="vi-VN" altLang="en-US" sz="2000" dirty="0" smtClean="0"/>
              <a:t>ştiinƫe </a:t>
            </a:r>
            <a:r>
              <a:rPr lang="vi-VN" altLang="en-US" sz="2000" dirty="0"/>
              <a:t>sociale şi ştiinƫe umaniste.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120650"/>
            <a:ext cx="9023350" cy="519113"/>
          </a:xfrm>
        </p:spPr>
        <p:txBody>
          <a:bodyPr/>
          <a:lstStyle/>
          <a:p>
            <a:pPr algn="ctr" eaLnBrk="1" hangingPunct="1"/>
            <a:r>
              <a:rPr lang="en-US" altLang="en-US" dirty="0" err="1" smtClean="0"/>
              <a:t>Licenƫa</a:t>
            </a:r>
            <a:r>
              <a:rPr lang="en-US" altLang="en-US" dirty="0" smtClean="0"/>
              <a:t> </a:t>
            </a:r>
            <a:r>
              <a:rPr lang="en-US" altLang="en-US" dirty="0" err="1" smtClean="0"/>
              <a:t>în</a:t>
            </a:r>
            <a:r>
              <a:rPr lang="en-US" altLang="en-US" dirty="0" smtClean="0"/>
              <a:t> </a:t>
            </a:r>
            <a:r>
              <a:rPr lang="en-US" altLang="en-US" dirty="0" err="1"/>
              <a:t>matematic</a:t>
            </a:r>
            <a:r>
              <a:rPr lang="vi-VN" altLang="en-US" dirty="0" smtClean="0"/>
              <a:t>ă</a:t>
            </a:r>
            <a:r>
              <a:rPr lang="en-US" altLang="en-US" dirty="0" smtClean="0"/>
              <a:t>: un plan </a:t>
            </a:r>
            <a:r>
              <a:rPr lang="en-US" altLang="en-US" dirty="0" err="1" smtClean="0"/>
              <a:t>tipic</a:t>
            </a:r>
            <a:r>
              <a:rPr lang="en-US" altLang="en-US" dirty="0" smtClean="0"/>
              <a:t> de </a:t>
            </a:r>
            <a:r>
              <a:rPr lang="en-US" altLang="en-US" dirty="0" err="1" smtClean="0"/>
              <a:t>înv</a:t>
            </a:r>
            <a:r>
              <a:rPr lang="vi-VN" altLang="en-US" dirty="0" smtClean="0"/>
              <a:t>ă</a:t>
            </a:r>
            <a:r>
              <a:rPr lang="en-US" altLang="en-US" dirty="0" smtClean="0"/>
              <a:t>ƫ</a:t>
            </a:r>
            <a:r>
              <a:rPr lang="vi-VN" altLang="en-US" dirty="0" smtClean="0"/>
              <a:t>ă</a:t>
            </a:r>
            <a:r>
              <a:rPr lang="en-US" altLang="en-US" dirty="0" err="1" smtClean="0"/>
              <a:t>mânt</a:t>
            </a:r>
            <a:endParaRPr lang="en-US" altLang="en-US" dirty="0" smtClean="0"/>
          </a:p>
        </p:txBody>
      </p:sp>
      <p:sp>
        <p:nvSpPr>
          <p:cNvPr id="7172"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BC3DFB23-9E8A-47FF-8550-63D0B4B42CF7}" type="slidenum">
              <a:rPr lang="en-US" altLang="en-US" sz="1400" smtClean="0"/>
              <a:pPr eaLnBrk="1" hangingPunct="1">
                <a:spcBef>
                  <a:spcPct val="0"/>
                </a:spcBef>
              </a:pPr>
              <a:t>5</a:t>
            </a:fld>
            <a:endParaRPr lang="en-US" altLang="en-US" sz="1400" smtClean="0"/>
          </a:p>
        </p:txBody>
      </p:sp>
      <mc:AlternateContent xmlns:mc="http://schemas.openxmlformats.org/markup-compatibility/2006">
        <mc:Choice xmlns:a14="http://schemas.microsoft.com/office/drawing/2010/main" Requires="a14">
          <p:sp>
            <p:nvSpPr>
              <p:cNvPr id="2" name="Rectangle 1"/>
              <p:cNvSpPr/>
              <p:nvPr/>
            </p:nvSpPr>
            <p:spPr>
              <a:xfrm>
                <a:off x="76200" y="3581400"/>
                <a:ext cx="8991600" cy="2554545"/>
              </a:xfrm>
              <a:prstGeom prst="rect">
                <a:avLst/>
              </a:prstGeom>
            </p:spPr>
            <p:txBody>
              <a:bodyPr wrap="square">
                <a:spAutoFit/>
              </a:bodyPr>
              <a:lstStyle/>
              <a:p>
                <a:pPr algn="ctr"/>
                <a:r>
                  <a:rPr lang="en-US" dirty="0" smtClean="0"/>
                  <a:t>Anul 2</a:t>
                </a:r>
              </a:p>
              <a:p>
                <a:r>
                  <a:rPr lang="en-US" b="0" dirty="0" smtClean="0"/>
                  <a:t>               Sem. 1                                                                    Sem. 2 </a:t>
                </a:r>
              </a:p>
              <a:p>
                <a:r>
                  <a:rPr lang="en-US" b="0" dirty="0" err="1" smtClean="0"/>
                  <a:t>Aritmetica</a:t>
                </a:r>
                <a:r>
                  <a:rPr lang="en-US" b="0" dirty="0" smtClean="0"/>
                  <a:t> </a:t>
                </a:r>
                <a:r>
                  <a:rPr lang="en-US" b="0" dirty="0" err="1" smtClean="0"/>
                  <a:t>în</a:t>
                </a:r>
                <a:r>
                  <a:rPr lang="en-US" b="0" dirty="0" smtClean="0"/>
                  <a:t> </a:t>
                </a:r>
                <a:r>
                  <a:rPr lang="en-US" b="0" dirty="0" err="1" smtClean="0"/>
                  <a:t>inele</a:t>
                </a:r>
                <a:r>
                  <a:rPr lang="en-US" b="0" dirty="0" smtClean="0"/>
                  <a:t>                  2+2                      </a:t>
                </a:r>
                <a:r>
                  <a:rPr lang="it-IT" b="0" dirty="0"/>
                  <a:t>Teoria măsurii si a </a:t>
                </a:r>
                <a:r>
                  <a:rPr lang="it-IT" b="0" dirty="0" smtClean="0"/>
                  <a:t>probabilităƫilor </a:t>
                </a:r>
                <a:r>
                  <a:rPr lang="en-US" b="0" dirty="0" smtClean="0"/>
                  <a:t>2+2</a:t>
                </a:r>
                <a:endParaRPr lang="en-US" b="0" dirty="0"/>
              </a:p>
              <a:p>
                <a:r>
                  <a:rPr lang="en-US" b="0" dirty="0" err="1" smtClean="0"/>
                  <a:t>Calculul</a:t>
                </a:r>
                <a:r>
                  <a:rPr lang="en-US" b="0" dirty="0" smtClean="0"/>
                  <a:t> integral </a:t>
                </a:r>
                <a:r>
                  <a:rPr lang="en-US" b="0" dirty="0" err="1" smtClean="0"/>
                  <a:t>pe</a:t>
                </a:r>
                <a:r>
                  <a:rPr lang="en-US" b="0" dirty="0" smtClean="0"/>
                  <a:t> </a:t>
                </a:r>
                <a14:m>
                  <m:oMath xmlns:m="http://schemas.openxmlformats.org/officeDocument/2006/math">
                    <m:sSup>
                      <m:sSupPr>
                        <m:ctrlPr>
                          <a:rPr lang="en-US" b="0" i="1" smtClean="0">
                            <a:latin typeface="Cambria Math"/>
                          </a:rPr>
                        </m:ctrlPr>
                      </m:sSupPr>
                      <m:e>
                        <m:r>
                          <a:rPr lang="en-US" b="0" i="1" smtClean="0">
                            <a:latin typeface="Cambria Math"/>
                          </a:rPr>
                          <m:t>𝑅</m:t>
                        </m:r>
                      </m:e>
                      <m:sup>
                        <m:r>
                          <a:rPr lang="en-US" b="0" i="1" smtClean="0">
                            <a:latin typeface="Cambria Math"/>
                          </a:rPr>
                          <m:t>𝑛</m:t>
                        </m:r>
                      </m:sup>
                    </m:sSup>
                  </m:oMath>
                </a14:m>
                <a:r>
                  <a:rPr lang="en-US" b="0" dirty="0" smtClean="0"/>
                  <a:t>          2+2                      </a:t>
                </a:r>
                <a:r>
                  <a:rPr lang="en-US" b="0" dirty="0" err="1" smtClean="0"/>
                  <a:t>Metode</a:t>
                </a:r>
                <a:r>
                  <a:rPr lang="en-US" b="0" dirty="0" smtClean="0"/>
                  <a:t> </a:t>
                </a:r>
                <a:r>
                  <a:rPr lang="en-US" b="0" dirty="0" err="1" smtClean="0"/>
                  <a:t>numerice</a:t>
                </a:r>
                <a:r>
                  <a:rPr lang="en-US" b="0" dirty="0" smtClean="0"/>
                  <a:t>                             2+2</a:t>
                </a:r>
                <a:endParaRPr lang="en-US" b="0" dirty="0"/>
              </a:p>
              <a:p>
                <a:r>
                  <a:rPr lang="en-US" b="0" dirty="0" err="1" smtClean="0"/>
                  <a:t>Geometria</a:t>
                </a:r>
                <a:r>
                  <a:rPr lang="en-US" b="0" dirty="0" smtClean="0"/>
                  <a:t> </a:t>
                </a:r>
                <a:r>
                  <a:rPr lang="en-US" b="0" dirty="0" err="1" smtClean="0"/>
                  <a:t>curbelor</a:t>
                </a:r>
                <a:r>
                  <a:rPr lang="en-US" b="0" dirty="0" smtClean="0"/>
                  <a:t> </a:t>
                </a:r>
                <a:r>
                  <a:rPr lang="en-US" b="0" dirty="0" err="1" smtClean="0"/>
                  <a:t>şi</a:t>
                </a:r>
                <a:r>
                  <a:rPr lang="en-US" b="0" dirty="0" smtClean="0"/>
                  <a:t> supr.  2+2                      1 curs </a:t>
                </a:r>
                <a:r>
                  <a:rPr lang="en-US" b="0" dirty="0" err="1" smtClean="0"/>
                  <a:t>opƫional</a:t>
                </a:r>
                <a:r>
                  <a:rPr lang="en-US" b="0" dirty="0" smtClean="0"/>
                  <a:t> de </a:t>
                </a:r>
                <a:r>
                  <a:rPr lang="en-US" b="0" dirty="0" err="1" smtClean="0"/>
                  <a:t>matematic</a:t>
                </a:r>
                <a:r>
                  <a:rPr lang="vi-VN" b="0" dirty="0" smtClean="0"/>
                  <a:t>ă</a:t>
                </a:r>
                <a:r>
                  <a:rPr lang="en-US" b="0" dirty="0" smtClean="0"/>
                  <a:t>       2+2</a:t>
                </a:r>
                <a:endParaRPr lang="en-US" b="0" dirty="0"/>
              </a:p>
              <a:p>
                <a:r>
                  <a:rPr lang="en-US" b="0" dirty="0" err="1" smtClean="0"/>
                  <a:t>Analiz</a:t>
                </a:r>
                <a:r>
                  <a:rPr lang="vi-VN" b="0" dirty="0" smtClean="0"/>
                  <a:t>ă</a:t>
                </a:r>
                <a:r>
                  <a:rPr lang="en-US" b="0" dirty="0" smtClean="0"/>
                  <a:t> complex</a:t>
                </a:r>
                <a:r>
                  <a:rPr lang="vi-VN" b="0" dirty="0" smtClean="0"/>
                  <a:t>ă</a:t>
                </a:r>
                <a:r>
                  <a:rPr lang="en-US" b="0" dirty="0" smtClean="0"/>
                  <a:t>                    2+2                      </a:t>
                </a:r>
                <a:r>
                  <a:rPr lang="en-US" b="0" dirty="0" err="1" smtClean="0"/>
                  <a:t>Mecanic</a:t>
                </a:r>
                <a:r>
                  <a:rPr lang="vi-VN" b="0" dirty="0" smtClean="0"/>
                  <a:t>ă</a:t>
                </a:r>
                <a:r>
                  <a:rPr lang="en-US" b="0" dirty="0" smtClean="0"/>
                  <a:t>                                            2+2 </a:t>
                </a:r>
                <a:endParaRPr lang="en-US" b="0" dirty="0"/>
              </a:p>
              <a:p>
                <a:r>
                  <a:rPr lang="en-US" b="0" dirty="0" err="1" smtClean="0"/>
                  <a:t>Ecuaƫii</a:t>
                </a:r>
                <a:r>
                  <a:rPr lang="en-US" b="0" dirty="0" smtClean="0"/>
                  <a:t> </a:t>
                </a:r>
                <a:r>
                  <a:rPr lang="en-US" b="0" dirty="0" err="1" smtClean="0"/>
                  <a:t>diferenƫiale</a:t>
                </a:r>
                <a:r>
                  <a:rPr lang="en-US" b="0" dirty="0" smtClean="0"/>
                  <a:t>                 </a:t>
                </a:r>
                <a:r>
                  <a:rPr lang="en-US" b="0" dirty="0" smtClean="0"/>
                  <a:t>2+2                      </a:t>
                </a:r>
                <a:r>
                  <a:rPr lang="en-US" b="0" dirty="0" err="1" smtClean="0"/>
                  <a:t>Programare</a:t>
                </a:r>
                <a:r>
                  <a:rPr lang="en-US" b="0" dirty="0" smtClean="0"/>
                  <a:t> </a:t>
                </a:r>
                <a:r>
                  <a:rPr lang="en-US" b="0" dirty="0" err="1" smtClean="0"/>
                  <a:t>Orientat</a:t>
                </a:r>
                <a:r>
                  <a:rPr lang="vi-VN" b="0" dirty="0" smtClean="0"/>
                  <a:t>ă</a:t>
                </a:r>
                <a:r>
                  <a:rPr lang="en-US" b="0" dirty="0" smtClean="0"/>
                  <a:t> </a:t>
                </a:r>
                <a:r>
                  <a:rPr lang="en-US" b="0" dirty="0" err="1" smtClean="0"/>
                  <a:t>Obiect</a:t>
                </a:r>
                <a:r>
                  <a:rPr lang="en-US" b="0" dirty="0" smtClean="0"/>
                  <a:t>         2+2</a:t>
                </a:r>
                <a:endParaRPr lang="en-US" b="0" dirty="0"/>
              </a:p>
              <a:p>
                <a:r>
                  <a:rPr lang="en-US" b="0" dirty="0" err="1" smtClean="0"/>
                  <a:t>Baze</a:t>
                </a:r>
                <a:r>
                  <a:rPr lang="en-US" b="0" dirty="0" smtClean="0"/>
                  <a:t> de date                            2+2                      1 </a:t>
                </a:r>
                <a:r>
                  <a:rPr lang="en-US" b="0" dirty="0"/>
                  <a:t>curs </a:t>
                </a:r>
                <a:r>
                  <a:rPr lang="en-US" b="0" dirty="0" err="1" smtClean="0"/>
                  <a:t>opƫional</a:t>
                </a:r>
                <a:r>
                  <a:rPr lang="en-US" b="0" dirty="0" smtClean="0"/>
                  <a:t> de </a:t>
                </a:r>
                <a:r>
                  <a:rPr lang="en-US" b="0" dirty="0" err="1" smtClean="0"/>
                  <a:t>informatic</a:t>
                </a:r>
                <a:r>
                  <a:rPr lang="vi-VN" b="0" dirty="0" smtClean="0"/>
                  <a:t>ă</a:t>
                </a:r>
                <a:r>
                  <a:rPr lang="en-US" b="0" dirty="0"/>
                  <a:t> </a:t>
                </a:r>
                <a:r>
                  <a:rPr lang="en-US" b="0" dirty="0" smtClean="0"/>
                  <a:t>      2+2 </a:t>
                </a:r>
                <a:endParaRPr lang="en-US" b="0" dirty="0"/>
              </a:p>
            </p:txBody>
          </p:sp>
        </mc:Choice>
        <mc:Fallback>
          <p:sp>
            <p:nvSpPr>
              <p:cNvPr id="2" name="Rectangle 1"/>
              <p:cNvSpPr>
                <a:spLocks noRot="1" noChangeAspect="1" noMove="1" noResize="1" noEditPoints="1" noAdjustHandles="1" noChangeArrowheads="1" noChangeShapeType="1" noTextEdit="1"/>
              </p:cNvSpPr>
              <p:nvPr/>
            </p:nvSpPr>
            <p:spPr>
              <a:xfrm>
                <a:off x="76200" y="3581400"/>
                <a:ext cx="8991600" cy="2554545"/>
              </a:xfrm>
              <a:prstGeom prst="rect">
                <a:avLst/>
              </a:prstGeom>
              <a:blipFill rotWithShape="1">
                <a:blip r:embed="rId3"/>
                <a:stretch>
                  <a:fillRect l="-746" t="-1193" b="-31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0691" y="1143000"/>
                <a:ext cx="8991600" cy="2246769"/>
              </a:xfrm>
            </p:spPr>
            <p:txBody>
              <a:bodyPr/>
              <a:lstStyle/>
              <a:p>
                <a:pPr marL="0" lvl="0" indent="0" algn="ctr" eaLnBrk="1" hangingPunct="1">
                  <a:spcBef>
                    <a:spcPct val="0"/>
                  </a:spcBef>
                </a:pPr>
                <a:r>
                  <a:rPr lang="en-US" sz="2000" dirty="0" err="1"/>
                  <a:t>Anul</a:t>
                </a:r>
                <a:r>
                  <a:rPr lang="en-US" sz="2000" dirty="0"/>
                  <a:t> </a:t>
                </a:r>
                <a:r>
                  <a:rPr lang="en-US" sz="2000" dirty="0" smtClean="0"/>
                  <a:t>1</a:t>
                </a:r>
                <a:endParaRPr lang="en-US" sz="2000" dirty="0"/>
              </a:p>
              <a:p>
                <a:pPr marL="0" lvl="0" indent="0" eaLnBrk="1" hangingPunct="1">
                  <a:spcBef>
                    <a:spcPct val="0"/>
                  </a:spcBef>
                </a:pPr>
                <a:r>
                  <a:rPr lang="en-US" sz="2000" b="0" dirty="0"/>
                  <a:t>               Sem. 1                                                                    Sem. 2 </a:t>
                </a:r>
              </a:p>
              <a:p>
                <a:pPr marL="0" lvl="0" indent="0" eaLnBrk="1" hangingPunct="1">
                  <a:spcBef>
                    <a:spcPct val="0"/>
                  </a:spcBef>
                </a:pPr>
                <a:r>
                  <a:rPr lang="en-US" sz="2000" b="0" dirty="0" err="1" smtClean="0"/>
                  <a:t>Algebr</a:t>
                </a:r>
                <a:r>
                  <a:rPr lang="vi-VN" sz="2000" b="0" dirty="0" smtClean="0"/>
                  <a:t>ă</a:t>
                </a:r>
                <a:r>
                  <a:rPr lang="en-US" sz="2000" b="0" dirty="0" smtClean="0"/>
                  <a:t> </a:t>
                </a:r>
                <a:r>
                  <a:rPr lang="en-US" sz="2000" b="0" dirty="0" err="1" smtClean="0"/>
                  <a:t>liniar</a:t>
                </a:r>
                <a:r>
                  <a:rPr lang="vi-VN" sz="2000" b="0" dirty="0" smtClean="0"/>
                  <a:t>ă</a:t>
                </a:r>
                <a:r>
                  <a:rPr lang="en-US" sz="2000" b="0" dirty="0" smtClean="0"/>
                  <a:t>                          2+2                      </a:t>
                </a:r>
                <a:r>
                  <a:rPr lang="en-US" sz="2000" b="0" dirty="0" err="1"/>
                  <a:t>Algebr</a:t>
                </a:r>
                <a:r>
                  <a:rPr lang="vi-VN" sz="2000" b="0" dirty="0" smtClean="0"/>
                  <a:t>ă</a:t>
                </a:r>
                <a:r>
                  <a:rPr lang="en-US" sz="2000" b="0" dirty="0" smtClean="0"/>
                  <a:t> (</a:t>
                </a:r>
                <a:r>
                  <a:rPr lang="en-US" sz="2000" b="0" dirty="0" err="1" smtClean="0"/>
                  <a:t>structuri</a:t>
                </a:r>
                <a:r>
                  <a:rPr lang="en-US" sz="2000" b="0" dirty="0" smtClean="0"/>
                  <a:t> </a:t>
                </a:r>
                <a:r>
                  <a:rPr lang="en-US" sz="2000" b="0" dirty="0" err="1" smtClean="0"/>
                  <a:t>fundamentale</a:t>
                </a:r>
                <a:r>
                  <a:rPr lang="en-US" sz="2000" b="0" dirty="0" smtClean="0"/>
                  <a:t>)  2+2</a:t>
                </a:r>
                <a:endParaRPr lang="en-US" sz="2000" b="0" dirty="0"/>
              </a:p>
              <a:p>
                <a:pPr marL="0" lvl="0" indent="0" eaLnBrk="1" hangingPunct="1">
                  <a:spcBef>
                    <a:spcPct val="0"/>
                  </a:spcBef>
                </a:pPr>
                <a:r>
                  <a:rPr lang="en-US" sz="2000" b="0" dirty="0" err="1" smtClean="0"/>
                  <a:t>Analiza</a:t>
                </a:r>
                <a:r>
                  <a:rPr lang="en-US" sz="2000" b="0" dirty="0" smtClean="0"/>
                  <a:t> </a:t>
                </a:r>
                <a:r>
                  <a:rPr lang="en-US" sz="2000" b="0" dirty="0" err="1" smtClean="0"/>
                  <a:t>pe</a:t>
                </a:r>
                <a:r>
                  <a:rPr lang="en-US" sz="2000" b="0" dirty="0" smtClean="0"/>
                  <a:t> </a:t>
                </a:r>
                <a:r>
                  <a:rPr lang="en-US" sz="2000" b="0" dirty="0" err="1" smtClean="0"/>
                  <a:t>dreapta</a:t>
                </a:r>
                <a:r>
                  <a:rPr lang="en-US" sz="2000" b="0" dirty="0" smtClean="0"/>
                  <a:t> real</a:t>
                </a:r>
                <a:r>
                  <a:rPr lang="vi-VN" sz="2000" b="0" dirty="0" smtClean="0"/>
                  <a:t>ă</a:t>
                </a:r>
                <a:r>
                  <a:rPr lang="en-US" sz="2000" b="0" dirty="0" smtClean="0"/>
                  <a:t>        2+2                      </a:t>
                </a:r>
                <a:r>
                  <a:rPr lang="en-US" sz="2000" b="0" dirty="0" err="1" smtClean="0"/>
                  <a:t>Calculul</a:t>
                </a:r>
                <a:r>
                  <a:rPr lang="en-US" sz="2000" b="0" dirty="0" smtClean="0"/>
                  <a:t> </a:t>
                </a:r>
                <a:r>
                  <a:rPr lang="en-US" sz="2000" b="0" dirty="0" err="1" smtClean="0"/>
                  <a:t>diferenƫial</a:t>
                </a:r>
                <a:r>
                  <a:rPr lang="en-US" sz="2000" b="0" dirty="0" smtClean="0"/>
                  <a:t> </a:t>
                </a:r>
                <a:r>
                  <a:rPr lang="en-US" sz="2000" b="0" dirty="0" err="1" smtClean="0"/>
                  <a:t>pe</a:t>
                </a:r>
                <a:r>
                  <a:rPr lang="en-US" sz="2000" b="0" dirty="0" smtClean="0"/>
                  <a:t> </a:t>
                </a:r>
                <a14:m>
                  <m:oMath xmlns:m="http://schemas.openxmlformats.org/officeDocument/2006/math">
                    <m:sSup>
                      <m:sSupPr>
                        <m:ctrlPr>
                          <a:rPr lang="en-US" sz="2000" b="0" i="1">
                            <a:latin typeface="Cambria Math"/>
                          </a:rPr>
                        </m:ctrlPr>
                      </m:sSupPr>
                      <m:e>
                        <m:r>
                          <a:rPr lang="en-US" sz="2000" b="0" i="1">
                            <a:latin typeface="Cambria Math"/>
                          </a:rPr>
                          <m:t>𝑅</m:t>
                        </m:r>
                      </m:e>
                      <m:sup>
                        <m:r>
                          <a:rPr lang="en-US" sz="2000" b="0" i="1">
                            <a:latin typeface="Cambria Math"/>
                          </a:rPr>
                          <m:t>𝑛</m:t>
                        </m:r>
                      </m:sup>
                    </m:sSup>
                  </m:oMath>
                </a14:m>
                <a:r>
                  <a:rPr lang="en-US" sz="2000" b="0" dirty="0" smtClean="0"/>
                  <a:t>                 2+2</a:t>
                </a:r>
                <a:endParaRPr lang="en-US" sz="2000" b="0" dirty="0"/>
              </a:p>
              <a:p>
                <a:pPr marL="0" lvl="0" indent="0" eaLnBrk="1" hangingPunct="1">
                  <a:spcBef>
                    <a:spcPct val="0"/>
                  </a:spcBef>
                </a:pPr>
                <a:r>
                  <a:rPr lang="en-US" sz="2000" b="0" dirty="0" smtClean="0"/>
                  <a:t>Logic</a:t>
                </a:r>
                <a:r>
                  <a:rPr lang="vi-VN" sz="2000" b="0" dirty="0" smtClean="0"/>
                  <a:t>ă</a:t>
                </a:r>
                <a:r>
                  <a:rPr lang="en-US" sz="2000" b="0" dirty="0" smtClean="0"/>
                  <a:t> </a:t>
                </a:r>
                <a:r>
                  <a:rPr lang="en-US" sz="2000" b="0" dirty="0" err="1" smtClean="0"/>
                  <a:t>şi</a:t>
                </a:r>
                <a:r>
                  <a:rPr lang="en-US" sz="2000" b="0" dirty="0" smtClean="0"/>
                  <a:t> </a:t>
                </a:r>
                <a:r>
                  <a:rPr lang="en-US" sz="2000" b="0" dirty="0" err="1" smtClean="0"/>
                  <a:t>teoria</a:t>
                </a:r>
                <a:r>
                  <a:rPr lang="en-US" sz="2000" b="0" dirty="0" smtClean="0"/>
                  <a:t> </a:t>
                </a:r>
                <a:r>
                  <a:rPr lang="en-US" sz="2000" b="0" dirty="0" err="1" smtClean="0"/>
                  <a:t>mulƫimilor</a:t>
                </a:r>
                <a:r>
                  <a:rPr lang="en-US" sz="2000" b="0" dirty="0" smtClean="0"/>
                  <a:t>     </a:t>
                </a:r>
                <a:r>
                  <a:rPr lang="en-US" sz="2000" b="0" dirty="0" smtClean="0"/>
                  <a:t>2+2                      </a:t>
                </a:r>
                <a:r>
                  <a:rPr lang="en-US" sz="2000" b="0" dirty="0" err="1" smtClean="0"/>
                  <a:t>Geometrie</a:t>
                </a:r>
                <a:r>
                  <a:rPr lang="en-US" sz="2000" b="0" dirty="0" smtClean="0"/>
                  <a:t> </a:t>
                </a:r>
                <a:r>
                  <a:rPr lang="en-US" sz="2000" b="0" dirty="0" err="1" smtClean="0"/>
                  <a:t>analitic</a:t>
                </a:r>
                <a:r>
                  <a:rPr lang="vi-VN" sz="2000" b="0" dirty="0" smtClean="0"/>
                  <a:t>ă</a:t>
                </a:r>
                <a:r>
                  <a:rPr lang="en-US" sz="2000" b="0" dirty="0" smtClean="0"/>
                  <a:t>                          </a:t>
                </a:r>
                <a:r>
                  <a:rPr lang="en-US" sz="2000" b="0" dirty="0" smtClean="0"/>
                  <a:t>2+2</a:t>
                </a:r>
                <a:endParaRPr lang="en-US" sz="2000" b="0" dirty="0"/>
              </a:p>
              <a:p>
                <a:pPr marL="0" lvl="0" indent="0" eaLnBrk="1" hangingPunct="1">
                  <a:spcBef>
                    <a:spcPct val="0"/>
                  </a:spcBef>
                </a:pPr>
                <a:r>
                  <a:rPr lang="en-US" sz="2000" b="0" dirty="0" err="1" smtClean="0"/>
                  <a:t>Algoritmi</a:t>
                </a:r>
                <a:r>
                  <a:rPr lang="en-US" sz="2000" b="0" dirty="0" smtClean="0"/>
                  <a:t> </a:t>
                </a:r>
                <a:r>
                  <a:rPr lang="en-US" sz="2000" b="0" dirty="0" err="1" smtClean="0"/>
                  <a:t>şi</a:t>
                </a:r>
                <a:r>
                  <a:rPr lang="en-US" sz="2000" b="0" dirty="0" smtClean="0"/>
                  <a:t> </a:t>
                </a:r>
                <a:r>
                  <a:rPr lang="en-US" sz="2000" b="0" dirty="0" err="1" smtClean="0"/>
                  <a:t>structuri</a:t>
                </a:r>
                <a:r>
                  <a:rPr lang="en-US" sz="2000" b="0" dirty="0" smtClean="0"/>
                  <a:t> de date2+2                      </a:t>
                </a:r>
                <a:r>
                  <a:rPr lang="pt-BR" sz="2000" b="0" dirty="0" smtClean="0"/>
                  <a:t>2 cursuri opƫionale </a:t>
                </a:r>
                <a:r>
                  <a:rPr lang="pt-BR" sz="2000" b="0" dirty="0"/>
                  <a:t>de </a:t>
                </a:r>
                <a:r>
                  <a:rPr lang="pt-BR" sz="2000" b="0" dirty="0" smtClean="0"/>
                  <a:t>informatic</a:t>
                </a:r>
                <a:r>
                  <a:rPr lang="vi-VN" sz="2000" b="0" dirty="0" smtClean="0"/>
                  <a:t>ă</a:t>
                </a:r>
                <a:r>
                  <a:rPr lang="pt-BR" sz="2000" b="0" dirty="0" smtClean="0"/>
                  <a:t> </a:t>
                </a:r>
                <a:r>
                  <a:rPr lang="en-US" sz="2000" b="0" dirty="0" err="1" smtClean="0"/>
                  <a:t>Laborator</a:t>
                </a:r>
                <a:r>
                  <a:rPr lang="en-US" sz="2000" b="0" dirty="0" smtClean="0"/>
                  <a:t> de </a:t>
                </a:r>
                <a:r>
                  <a:rPr lang="en-US" sz="2000" b="0" dirty="0" err="1" smtClean="0"/>
                  <a:t>informatic</a:t>
                </a:r>
                <a:r>
                  <a:rPr lang="vi-VN" sz="2000" b="0" dirty="0" smtClean="0"/>
                  <a:t>ă</a:t>
                </a:r>
                <a:r>
                  <a:rPr lang="en-US" sz="2000" b="0" dirty="0" smtClean="0"/>
                  <a:t>       </a:t>
                </a:r>
                <a:r>
                  <a:rPr lang="en-US" sz="2000" b="0" dirty="0" smtClean="0"/>
                  <a:t>2                                                                                2 x (2+2) </a:t>
                </a:r>
                <a:endParaRPr lang="en-US" sz="2000" b="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0691" y="1143000"/>
                <a:ext cx="8991600" cy="2246769"/>
              </a:xfrm>
              <a:blipFill rotWithShape="1">
                <a:blip r:embed="rId4"/>
                <a:stretch>
                  <a:fillRect l="-678" t="-1359" b="-3804"/>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719" y="4876800"/>
            <a:ext cx="9023350" cy="830997"/>
          </a:xfrm>
        </p:spPr>
        <p:txBody>
          <a:bodyPr/>
          <a:lstStyle/>
          <a:p>
            <a:pPr eaLnBrk="1" hangingPunct="1"/>
            <a:r>
              <a:rPr lang="en-US" altLang="en-US" sz="2400" dirty="0" err="1" smtClean="0"/>
              <a:t>Mulƫi</a:t>
            </a:r>
            <a:r>
              <a:rPr lang="en-US" altLang="en-US" sz="2400" dirty="0" smtClean="0"/>
              <a:t> </a:t>
            </a:r>
            <a:r>
              <a:rPr lang="en-US" altLang="en-US" sz="2400" dirty="0" err="1" smtClean="0"/>
              <a:t>absolvenƫi</a:t>
            </a:r>
            <a:r>
              <a:rPr lang="en-US" altLang="en-US" sz="2400" dirty="0" smtClean="0"/>
              <a:t> </a:t>
            </a:r>
            <a:r>
              <a:rPr lang="en-US" altLang="en-US" sz="2400" dirty="0" err="1" smtClean="0"/>
              <a:t>ai</a:t>
            </a:r>
            <a:r>
              <a:rPr lang="en-US" altLang="en-US" sz="2400" dirty="0" smtClean="0"/>
              <a:t> </a:t>
            </a:r>
            <a:r>
              <a:rPr lang="en-US" altLang="en-US" sz="2400" dirty="0" err="1" smtClean="0"/>
              <a:t>ciclului</a:t>
            </a:r>
            <a:r>
              <a:rPr lang="en-US" altLang="en-US" sz="2400" dirty="0" smtClean="0"/>
              <a:t> </a:t>
            </a:r>
            <a:r>
              <a:rPr lang="en-US" altLang="en-US" sz="2400" dirty="0"/>
              <a:t>de </a:t>
            </a:r>
            <a:r>
              <a:rPr lang="en-US" altLang="en-US" sz="2400" dirty="0" err="1" smtClean="0"/>
              <a:t>licenƫ</a:t>
            </a:r>
            <a:r>
              <a:rPr lang="vi-VN" altLang="en-US" sz="2400" dirty="0" smtClean="0"/>
              <a:t>ă</a:t>
            </a:r>
            <a:r>
              <a:rPr lang="en-US" altLang="en-US" sz="2400" dirty="0" smtClean="0"/>
              <a:t> se </a:t>
            </a:r>
            <a:r>
              <a:rPr lang="en-US" altLang="en-US" sz="2400" dirty="0" err="1" smtClean="0"/>
              <a:t>îndreapt</a:t>
            </a:r>
            <a:r>
              <a:rPr lang="vi-VN" altLang="en-US" sz="2400" dirty="0" smtClean="0"/>
              <a:t>ă</a:t>
            </a:r>
            <a:r>
              <a:rPr lang="en-US" altLang="en-US" sz="2400" dirty="0" smtClean="0"/>
              <a:t> c</a:t>
            </a:r>
            <a:r>
              <a:rPr lang="vi-VN" altLang="en-US" sz="2400" dirty="0" smtClean="0"/>
              <a:t>ă</a:t>
            </a:r>
            <a:r>
              <a:rPr lang="en-US" altLang="en-US" sz="2400" dirty="0" err="1" smtClean="0"/>
              <a:t>tre</a:t>
            </a:r>
            <a:r>
              <a:rPr lang="en-US" altLang="en-US" sz="2400" dirty="0" smtClean="0"/>
              <a:t> o </a:t>
            </a:r>
            <a:r>
              <a:rPr lang="en-US" altLang="en-US" sz="2400" dirty="0" err="1" smtClean="0"/>
              <a:t>catedr</a:t>
            </a:r>
            <a:r>
              <a:rPr lang="vi-VN" altLang="en-US" sz="2400" dirty="0" smtClean="0"/>
              <a:t>ă</a:t>
            </a:r>
            <a:r>
              <a:rPr lang="en-US" altLang="en-US" sz="2400" dirty="0" smtClean="0"/>
              <a:t> </a:t>
            </a:r>
            <a:r>
              <a:rPr lang="en-US" altLang="en-US" sz="2400" dirty="0" err="1" smtClean="0"/>
              <a:t>în</a:t>
            </a:r>
            <a:r>
              <a:rPr lang="en-US" altLang="en-US" sz="2400" dirty="0" smtClean="0"/>
              <a:t> </a:t>
            </a:r>
            <a:r>
              <a:rPr lang="vi-VN" altLang="en-US" sz="2400" dirty="0"/>
              <a:t>învăƫământul</a:t>
            </a:r>
            <a:r>
              <a:rPr lang="en-US" altLang="en-US" sz="2400" dirty="0" smtClean="0"/>
              <a:t> </a:t>
            </a:r>
            <a:r>
              <a:rPr lang="en-US" altLang="en-US" sz="2400" dirty="0" err="1" smtClean="0"/>
              <a:t>preuniversitar</a:t>
            </a:r>
            <a:r>
              <a:rPr lang="en-US" altLang="en-US" sz="2400" dirty="0" smtClean="0"/>
              <a:t>. Ce le </a:t>
            </a:r>
            <a:r>
              <a:rPr lang="en-US" altLang="en-US" sz="2400" dirty="0" err="1" smtClean="0"/>
              <a:t>ofer</a:t>
            </a:r>
            <a:r>
              <a:rPr lang="vi-VN" altLang="en-US" sz="2400" dirty="0" smtClean="0"/>
              <a:t>ă</a:t>
            </a:r>
            <a:r>
              <a:rPr lang="en-US" altLang="en-US" sz="2400" dirty="0" smtClean="0"/>
              <a:t> </a:t>
            </a:r>
            <a:r>
              <a:rPr lang="en-US" altLang="en-US" sz="2400" dirty="0" err="1" smtClean="0"/>
              <a:t>planul</a:t>
            </a:r>
            <a:r>
              <a:rPr lang="en-US" altLang="en-US" sz="2400" dirty="0" smtClean="0"/>
              <a:t> de </a:t>
            </a:r>
            <a:r>
              <a:rPr lang="en-US" altLang="en-US" sz="2400" dirty="0" err="1" smtClean="0"/>
              <a:t>mai</a:t>
            </a:r>
            <a:r>
              <a:rPr lang="en-US" altLang="en-US" sz="2400" dirty="0" smtClean="0"/>
              <a:t> </a:t>
            </a:r>
            <a:r>
              <a:rPr lang="en-US" altLang="en-US" sz="2400" dirty="0" err="1" smtClean="0"/>
              <a:t>sus</a:t>
            </a:r>
            <a:r>
              <a:rPr lang="en-US" altLang="en-US" sz="2400" dirty="0" smtClean="0"/>
              <a:t>? </a:t>
            </a:r>
          </a:p>
        </p:txBody>
      </p:sp>
      <p:sp>
        <p:nvSpPr>
          <p:cNvPr id="11267" name="Rectangle 3"/>
          <p:cNvSpPr>
            <a:spLocks noGrp="1" noChangeArrowheads="1"/>
          </p:cNvSpPr>
          <p:nvPr>
            <p:ph idx="1"/>
          </p:nvPr>
        </p:nvSpPr>
        <p:spPr>
          <a:xfrm>
            <a:off x="2286000" y="3886200"/>
            <a:ext cx="4267200" cy="461665"/>
          </a:xfrm>
        </p:spPr>
        <p:txBody>
          <a:bodyPr/>
          <a:lstStyle/>
          <a:p>
            <a:pPr marL="0" indent="0" eaLnBrk="1" hangingPunct="1"/>
            <a:r>
              <a:rPr lang="en-US" altLang="en-US" dirty="0" smtClean="0"/>
              <a:t>Cui se </a:t>
            </a:r>
            <a:r>
              <a:rPr lang="en-US" altLang="en-US" dirty="0" err="1" smtClean="0"/>
              <a:t>adreseaz</a:t>
            </a:r>
            <a:r>
              <a:rPr lang="vi-VN" altLang="en-US" dirty="0" smtClean="0"/>
              <a:t>ă</a:t>
            </a:r>
            <a:r>
              <a:rPr lang="en-US" altLang="en-US" dirty="0" smtClean="0"/>
              <a:t> </a:t>
            </a:r>
            <a:r>
              <a:rPr lang="en-US" altLang="en-US" dirty="0" err="1" smtClean="0"/>
              <a:t>acest</a:t>
            </a:r>
            <a:r>
              <a:rPr lang="en-US" altLang="en-US" dirty="0" smtClean="0"/>
              <a:t> plan ?</a:t>
            </a:r>
          </a:p>
        </p:txBody>
      </p:sp>
      <p:sp>
        <p:nvSpPr>
          <p:cNvPr id="1126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3EBFA058-ACF3-4D4D-9FBC-F7132EBB0142}" type="slidenum">
              <a:rPr lang="en-US" altLang="en-US" sz="1400" smtClean="0"/>
              <a:pPr eaLnBrk="1" hangingPunct="1">
                <a:spcBef>
                  <a:spcPct val="0"/>
                </a:spcBef>
              </a:pPr>
              <a:t>6</a:t>
            </a:fld>
            <a:endParaRPr lang="en-US" altLang="en-US" sz="1400" smtClean="0"/>
          </a:p>
        </p:txBody>
      </p:sp>
      <mc:AlternateContent xmlns:mc="http://schemas.openxmlformats.org/markup-compatibility/2006" xmlns:a14="http://schemas.microsoft.com/office/drawing/2010/main">
        <mc:Choice Requires="a14">
          <p:sp>
            <p:nvSpPr>
              <p:cNvPr id="5" name="Rectangle 4"/>
              <p:cNvSpPr/>
              <p:nvPr/>
            </p:nvSpPr>
            <p:spPr>
              <a:xfrm>
                <a:off x="135653" y="838200"/>
                <a:ext cx="8991600" cy="2246769"/>
              </a:xfrm>
              <a:prstGeom prst="rect">
                <a:avLst/>
              </a:prstGeom>
            </p:spPr>
            <p:txBody>
              <a:bodyPr wrap="square">
                <a:spAutoFit/>
              </a:bodyPr>
              <a:lstStyle/>
              <a:p>
                <a:pPr algn="ctr"/>
                <a:r>
                  <a:rPr lang="en-US" dirty="0" err="1" smtClean="0"/>
                  <a:t>Anul</a:t>
                </a:r>
                <a:r>
                  <a:rPr lang="en-US" dirty="0" smtClean="0"/>
                  <a:t> 3</a:t>
                </a:r>
              </a:p>
              <a:p>
                <a:r>
                  <a:rPr lang="en-US" b="0" dirty="0" smtClean="0"/>
                  <a:t>               Sem. 1                                                                    Sem. 2 </a:t>
                </a:r>
              </a:p>
              <a:p>
                <a:r>
                  <a:rPr lang="en-US" b="0" dirty="0" err="1" smtClean="0"/>
                  <a:t>Probabilit</a:t>
                </a:r>
                <a:r>
                  <a:rPr lang="vi-VN" b="0" dirty="0" smtClean="0"/>
                  <a:t>ă</a:t>
                </a:r>
                <a:r>
                  <a:rPr lang="en-US" b="0" dirty="0" err="1" smtClean="0"/>
                  <a:t>ƫi</a:t>
                </a:r>
                <a:r>
                  <a:rPr lang="en-US" b="0" dirty="0" smtClean="0"/>
                  <a:t> </a:t>
                </a:r>
                <a:r>
                  <a:rPr lang="en-US" b="0" dirty="0" err="1" smtClean="0"/>
                  <a:t>şi</a:t>
                </a:r>
                <a:r>
                  <a:rPr lang="en-US" b="0" dirty="0" smtClean="0"/>
                  <a:t> statistic</a:t>
                </a:r>
                <a:r>
                  <a:rPr lang="vi-VN" b="0" dirty="0" smtClean="0"/>
                  <a:t>ă</a:t>
                </a:r>
                <a:r>
                  <a:rPr lang="en-US" b="0" dirty="0" smtClean="0"/>
                  <a:t> mat.     2+2              </a:t>
                </a:r>
                <a:r>
                  <a:rPr lang="it-IT" b="0" dirty="0" smtClean="0"/>
                  <a:t>Cercet</a:t>
                </a:r>
                <a:r>
                  <a:rPr lang="vi-VN" b="0" dirty="0" smtClean="0"/>
                  <a:t>ă</a:t>
                </a:r>
                <a:r>
                  <a:rPr lang="it-IT" b="0" dirty="0" smtClean="0"/>
                  <a:t>ri operaƫionale                      </a:t>
                </a:r>
                <a:r>
                  <a:rPr lang="en-US" b="0" dirty="0" smtClean="0"/>
                  <a:t>2+2</a:t>
                </a:r>
                <a:endParaRPr lang="en-US" b="0" dirty="0"/>
              </a:p>
              <a:p>
                <a:r>
                  <a:rPr lang="en-US" b="0" dirty="0" err="1" smtClean="0"/>
                  <a:t>Ecua</a:t>
                </a:r>
                <a14:m>
                  <m:oMath xmlns:m="http://schemas.openxmlformats.org/officeDocument/2006/math">
                    <m:r>
                      <a:rPr lang="en-US" b="0" i="1" dirty="0" smtClean="0">
                        <a:latin typeface="Cambria Math"/>
                      </a:rPr>
                      <m:t>ƫ</m:t>
                    </m:r>
                  </m:oMath>
                </a14:m>
                <a:r>
                  <a:rPr lang="en-US" b="0" dirty="0" err="1" smtClean="0"/>
                  <a:t>ii</a:t>
                </a:r>
                <a:r>
                  <a:rPr lang="en-US" b="0" dirty="0" smtClean="0"/>
                  <a:t> cu derivate </a:t>
                </a:r>
                <a:r>
                  <a:rPr lang="en-US" b="0" dirty="0" err="1" smtClean="0"/>
                  <a:t>parƫiale</a:t>
                </a:r>
                <a:r>
                  <a:rPr lang="en-US" b="0" dirty="0" smtClean="0"/>
                  <a:t>         2+2              </a:t>
                </a:r>
                <a:r>
                  <a:rPr lang="en-US" b="0" dirty="0" err="1" smtClean="0"/>
                  <a:t>Analiz</a:t>
                </a:r>
                <a:r>
                  <a:rPr lang="vi-VN" b="0" dirty="0" smtClean="0"/>
                  <a:t>ă</a:t>
                </a:r>
                <a:r>
                  <a:rPr lang="en-US" b="0" dirty="0" smtClean="0"/>
                  <a:t> functional</a:t>
                </a:r>
                <a:r>
                  <a:rPr lang="vi-VN" b="0" dirty="0" smtClean="0"/>
                  <a:t>ă</a:t>
                </a:r>
                <a:r>
                  <a:rPr lang="en-US" b="0" dirty="0" smtClean="0"/>
                  <a:t> </a:t>
                </a:r>
                <a:r>
                  <a:rPr lang="en-US" b="0" dirty="0" err="1" smtClean="0"/>
                  <a:t>şi</a:t>
                </a:r>
                <a:r>
                  <a:rPr lang="en-US" b="0" dirty="0" smtClean="0"/>
                  <a:t> </a:t>
                </a:r>
                <a:r>
                  <a:rPr lang="en-US" b="0" dirty="0" err="1" smtClean="0"/>
                  <a:t>teoria</a:t>
                </a:r>
                <a:r>
                  <a:rPr lang="en-US" b="0" dirty="0" smtClean="0"/>
                  <a:t> aprox.2+2</a:t>
                </a:r>
                <a:endParaRPr lang="en-US" b="0" dirty="0"/>
              </a:p>
              <a:p>
                <a:r>
                  <a:rPr lang="vi-VN" b="0" dirty="0"/>
                  <a:t>1 curs opƫional de </a:t>
                </a:r>
                <a:r>
                  <a:rPr lang="vi-VN" b="0" dirty="0" smtClean="0"/>
                  <a:t>matematică</a:t>
                </a:r>
                <a:r>
                  <a:rPr lang="en-US" b="0" dirty="0" smtClean="0"/>
                  <a:t>  </a:t>
                </a:r>
                <a:r>
                  <a:rPr lang="vi-VN" b="0" dirty="0" smtClean="0"/>
                  <a:t>2+2</a:t>
                </a:r>
                <a:r>
                  <a:rPr lang="en-US" b="0" dirty="0" smtClean="0"/>
                  <a:t>              </a:t>
                </a:r>
                <a:r>
                  <a:rPr lang="en-US" b="0" dirty="0" err="1" smtClean="0"/>
                  <a:t>Algoritmi</a:t>
                </a:r>
                <a:r>
                  <a:rPr lang="en-US" b="0" dirty="0" smtClean="0"/>
                  <a:t> </a:t>
                </a:r>
                <a:r>
                  <a:rPr lang="en-US" b="0" dirty="0" err="1" smtClean="0"/>
                  <a:t>si</a:t>
                </a:r>
                <a:r>
                  <a:rPr lang="en-US" b="0" dirty="0" smtClean="0"/>
                  <a:t> </a:t>
                </a:r>
                <a:r>
                  <a:rPr lang="en-US" b="0" dirty="0" err="1" smtClean="0"/>
                  <a:t>simulare</a:t>
                </a:r>
                <a:r>
                  <a:rPr lang="en-US" b="0" dirty="0" smtClean="0"/>
                  <a:t> </a:t>
                </a:r>
                <a:r>
                  <a:rPr lang="en-US" b="0" dirty="0" err="1" smtClean="0"/>
                  <a:t>numerica</a:t>
                </a:r>
                <a:r>
                  <a:rPr lang="en-US" b="0" dirty="0" smtClean="0"/>
                  <a:t>       2+2</a:t>
                </a:r>
                <a:endParaRPr lang="en-US" b="0" dirty="0"/>
              </a:p>
              <a:p>
                <a:r>
                  <a:rPr lang="en-US" b="0" dirty="0" err="1" smtClean="0"/>
                  <a:t>Tehnici</a:t>
                </a:r>
                <a:r>
                  <a:rPr lang="en-US" b="0" dirty="0" smtClean="0"/>
                  <a:t> </a:t>
                </a:r>
                <a:r>
                  <a:rPr lang="en-US" b="0" dirty="0" err="1" smtClean="0"/>
                  <a:t>avansate</a:t>
                </a:r>
                <a:r>
                  <a:rPr lang="en-US" b="0" dirty="0" smtClean="0"/>
                  <a:t> de programare2+2             1 </a:t>
                </a:r>
                <a:r>
                  <a:rPr lang="en-US" b="0" dirty="0"/>
                  <a:t>curs </a:t>
                </a:r>
                <a:r>
                  <a:rPr lang="en-US" b="0" dirty="0" err="1"/>
                  <a:t>opƫional</a:t>
                </a:r>
                <a:r>
                  <a:rPr lang="en-US" b="0" dirty="0"/>
                  <a:t> de </a:t>
                </a:r>
                <a:r>
                  <a:rPr lang="en-US" b="0" dirty="0" err="1" smtClean="0"/>
                  <a:t>matematic</a:t>
                </a:r>
                <a:r>
                  <a:rPr lang="vi-VN" b="0" dirty="0" smtClean="0"/>
                  <a:t>ă</a:t>
                </a:r>
                <a:r>
                  <a:rPr lang="en-US" b="0" dirty="0" smtClean="0"/>
                  <a:t>        2+2</a:t>
                </a:r>
                <a:endParaRPr lang="en-US" b="0" dirty="0"/>
              </a:p>
              <a:p>
                <a:r>
                  <a:rPr lang="vi-VN" b="0" dirty="0"/>
                  <a:t>1 curs opƫional de informatică   </a:t>
                </a:r>
                <a:r>
                  <a:rPr lang="vi-VN" b="0" dirty="0" smtClean="0"/>
                  <a:t>2+2</a:t>
                </a:r>
                <a:r>
                  <a:rPr lang="en-US" b="0" dirty="0" smtClean="0"/>
                  <a:t>             1 </a:t>
                </a:r>
                <a:r>
                  <a:rPr lang="en-US" b="0" dirty="0"/>
                  <a:t>curs </a:t>
                </a:r>
                <a:r>
                  <a:rPr lang="en-US" b="0" dirty="0" err="1" smtClean="0"/>
                  <a:t>opƫional</a:t>
                </a:r>
                <a:r>
                  <a:rPr lang="en-US" b="0" dirty="0" smtClean="0"/>
                  <a:t> de </a:t>
                </a:r>
                <a:r>
                  <a:rPr lang="en-US" b="0" dirty="0" err="1" smtClean="0"/>
                  <a:t>informatic</a:t>
                </a:r>
                <a:r>
                  <a:rPr lang="vi-VN" b="0" dirty="0" smtClean="0"/>
                  <a:t>ă</a:t>
                </a:r>
                <a:r>
                  <a:rPr lang="en-US" b="0" dirty="0"/>
                  <a:t> </a:t>
                </a:r>
                <a:r>
                  <a:rPr lang="en-US" b="0" dirty="0" smtClean="0"/>
                  <a:t>        2+2 </a:t>
                </a:r>
                <a:endParaRPr lang="en-US" b="0" dirty="0"/>
              </a:p>
            </p:txBody>
          </p:sp>
        </mc:Choice>
        <mc:Fallback xmlns="">
          <p:sp>
            <p:nvSpPr>
              <p:cNvPr id="5" name="Rectangle 4"/>
              <p:cNvSpPr>
                <a:spLocks noRot="1" noChangeAspect="1" noMove="1" noResize="1" noEditPoints="1" noAdjustHandles="1" noChangeArrowheads="1" noChangeShapeType="1" noTextEdit="1"/>
              </p:cNvSpPr>
              <p:nvPr/>
            </p:nvSpPr>
            <p:spPr>
              <a:xfrm>
                <a:off x="135653" y="838200"/>
                <a:ext cx="8991600" cy="2246769"/>
              </a:xfrm>
              <a:prstGeom prst="rect">
                <a:avLst/>
              </a:prstGeom>
              <a:blipFill rotWithShape="1">
                <a:blip r:embed="rId3"/>
                <a:stretch>
                  <a:fillRect l="-678" t="-1359" b="-3804"/>
                </a:stretch>
              </a:blipFill>
            </p:spPr>
            <p:txBody>
              <a:bodyPr/>
              <a:lstStyle/>
              <a:p>
                <a:r>
                  <a:rPr lang="en-US">
                    <a:noFill/>
                  </a:rPr>
                  <a:t> </a:t>
                </a:r>
              </a:p>
            </p:txBody>
          </p:sp>
        </mc:Fallback>
      </mc:AlternateContent>
    </p:spTree>
    <p:extLst>
      <p:ext uri="{BB962C8B-B14F-4D97-AF65-F5344CB8AC3E}">
        <p14:creationId xmlns:p14="http://schemas.microsoft.com/office/powerpoint/2010/main" val="3074735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120650"/>
            <a:ext cx="9023350" cy="519113"/>
          </a:xfrm>
        </p:spPr>
        <p:txBody>
          <a:bodyPr/>
          <a:lstStyle/>
          <a:p>
            <a:pPr algn="ctr" eaLnBrk="1" hangingPunct="1"/>
            <a:r>
              <a:rPr lang="en-US" altLang="en-US" dirty="0" err="1" smtClean="0"/>
              <a:t>Lecƫiile</a:t>
            </a:r>
            <a:r>
              <a:rPr lang="en-US" altLang="en-US" dirty="0" smtClean="0"/>
              <a:t> </a:t>
            </a:r>
            <a:r>
              <a:rPr lang="en-US" altLang="en-US" dirty="0" err="1" smtClean="0"/>
              <a:t>maeştrilor</a:t>
            </a:r>
            <a:endParaRPr lang="en-US" altLang="en-US" dirty="0" smtClean="0"/>
          </a:p>
        </p:txBody>
      </p:sp>
      <p:sp>
        <p:nvSpPr>
          <p:cNvPr id="9219" name="Rectangle 3"/>
          <p:cNvSpPr>
            <a:spLocks noGrp="1" noChangeArrowheads="1"/>
          </p:cNvSpPr>
          <p:nvPr>
            <p:ph idx="1"/>
          </p:nvPr>
        </p:nvSpPr>
        <p:spPr>
          <a:xfrm>
            <a:off x="278331" y="4267200"/>
            <a:ext cx="8560869" cy="2057400"/>
          </a:xfrm>
        </p:spPr>
        <p:txBody>
          <a:bodyPr/>
          <a:lstStyle/>
          <a:p>
            <a:pPr marL="0" indent="0" algn="just" eaLnBrk="1" hangingPunct="1">
              <a:spcBef>
                <a:spcPct val="0"/>
              </a:spcBef>
            </a:pPr>
            <a:r>
              <a:rPr lang="en-US" altLang="en-US" sz="1800" b="0" dirty="0" smtClean="0">
                <a:solidFill>
                  <a:srgbClr val="000000"/>
                </a:solidFill>
                <a:latin typeface="Arial" charset="0"/>
              </a:rPr>
              <a:t> Cum se </a:t>
            </a:r>
            <a:r>
              <a:rPr lang="en-US" altLang="en-US" sz="1800" b="0" dirty="0" err="1" smtClean="0">
                <a:solidFill>
                  <a:srgbClr val="000000"/>
                </a:solidFill>
                <a:latin typeface="Arial" charset="0"/>
              </a:rPr>
              <a:t>poate</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preda</a:t>
            </a:r>
            <a:r>
              <a:rPr lang="en-US" altLang="en-US" sz="1800" b="0" dirty="0" smtClean="0">
                <a:solidFill>
                  <a:srgbClr val="000000"/>
                </a:solidFill>
                <a:latin typeface="Arial" charset="0"/>
              </a:rPr>
              <a:t> </a:t>
            </a:r>
            <a:r>
              <a:rPr lang="ro-RO" altLang="en-US" sz="1800" b="0" dirty="0" smtClean="0">
                <a:solidFill>
                  <a:srgbClr val="000000"/>
                </a:solidFill>
                <a:latin typeface="Arial" charset="0"/>
              </a:rPr>
              <a:t>ş</a:t>
            </a:r>
            <a:r>
              <a:rPr lang="en-US" altLang="en-US" sz="1800" b="0" dirty="0" err="1" smtClean="0">
                <a:solidFill>
                  <a:srgbClr val="000000"/>
                </a:solidFill>
                <a:latin typeface="Arial" charset="0"/>
              </a:rPr>
              <a:t>i</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cs typeface="Arial" charset="0"/>
              </a:rPr>
              <a:t>î</a:t>
            </a:r>
            <a:r>
              <a:rPr lang="en-US" altLang="en-US" sz="1800" b="0" dirty="0" err="1" smtClean="0">
                <a:solidFill>
                  <a:srgbClr val="000000"/>
                </a:solidFill>
                <a:latin typeface="Arial" charset="0"/>
              </a:rPr>
              <a:t>nv</a:t>
            </a:r>
            <a:r>
              <a:rPr lang="en-US" altLang="en-US" sz="1800" b="0" dirty="0" err="1" smtClean="0">
                <a:solidFill>
                  <a:srgbClr val="000000"/>
                </a:solidFill>
                <a:latin typeface="Arial" charset="0"/>
                <a:cs typeface="Arial" charset="0"/>
              </a:rPr>
              <a:t>ă</a:t>
            </a:r>
            <a:r>
              <a:rPr lang="ro-RO" altLang="en-US" sz="1800" b="0" dirty="0" smtClean="0">
                <a:solidFill>
                  <a:srgbClr val="000000"/>
                </a:solidFill>
                <a:latin typeface="Arial" charset="0"/>
              </a:rPr>
              <a:t>ţ</a:t>
            </a:r>
            <a:r>
              <a:rPr lang="en-US" altLang="en-US" sz="1800" b="0" dirty="0" smtClean="0">
                <a:solidFill>
                  <a:srgbClr val="000000"/>
                </a:solidFill>
                <a:latin typeface="Arial" charset="0"/>
              </a:rPr>
              <a:t>a </a:t>
            </a:r>
            <a:r>
              <a:rPr lang="en-US" altLang="en-US" sz="1800" b="0" dirty="0" err="1" smtClean="0">
                <a:solidFill>
                  <a:srgbClr val="000000"/>
                </a:solidFill>
                <a:latin typeface="Arial" charset="0"/>
              </a:rPr>
              <a:t>rezolvarea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problemelor</a:t>
            </a:r>
            <a:r>
              <a:rPr lang="en-US" altLang="en-US" sz="1800" b="0" dirty="0" smtClean="0">
                <a:solidFill>
                  <a:srgbClr val="000000"/>
                </a:solidFill>
                <a:latin typeface="Arial" charset="0"/>
              </a:rPr>
              <a:t>?</a:t>
            </a:r>
            <a:r>
              <a:rPr lang="ro-RO" altLang="en-US" sz="1800" b="0" dirty="0" smtClean="0">
                <a:solidFill>
                  <a:srgbClr val="000000"/>
                </a:solidFill>
                <a:latin typeface="Arial" charset="0"/>
              </a:rPr>
              <a:t> </a:t>
            </a:r>
            <a:endParaRPr lang="en-US" altLang="en-US" sz="1800" b="0" dirty="0" smtClean="0">
              <a:solidFill>
                <a:srgbClr val="000000"/>
              </a:solidFill>
              <a:latin typeface="Arial" charset="0"/>
            </a:endParaRPr>
          </a:p>
          <a:p>
            <a:pPr marL="0" indent="0" algn="just" eaLnBrk="1" hangingPunct="1">
              <a:spcBef>
                <a:spcPct val="0"/>
              </a:spcBef>
            </a:pP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Cele</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patru</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principii</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heuristice</a:t>
            </a:r>
            <a:r>
              <a:rPr lang="en-US" altLang="en-US" sz="1800" b="0" dirty="0" smtClean="0">
                <a:solidFill>
                  <a:srgbClr val="000000"/>
                </a:solidFill>
                <a:latin typeface="Arial" charset="0"/>
              </a:rPr>
              <a:t> ale </a:t>
            </a:r>
            <a:r>
              <a:rPr lang="en-US" altLang="en-US" sz="1800" b="0" dirty="0" err="1" smtClean="0">
                <a:solidFill>
                  <a:srgbClr val="000000"/>
                </a:solidFill>
                <a:latin typeface="Arial" charset="0"/>
              </a:rPr>
              <a:t>lui</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Polya</a:t>
            </a:r>
            <a:r>
              <a:rPr lang="en-US" altLang="en-US" sz="1800" b="0" dirty="0" smtClean="0">
                <a:solidFill>
                  <a:srgbClr val="000000"/>
                </a:solidFill>
                <a:latin typeface="Arial" charset="0"/>
              </a:rPr>
              <a:t> (din </a:t>
            </a:r>
            <a:r>
              <a:rPr lang="en-US" altLang="en-US" sz="1800" b="0" i="1" dirty="0" smtClean="0">
                <a:solidFill>
                  <a:srgbClr val="000000"/>
                </a:solidFill>
                <a:latin typeface="Arial" charset="0"/>
              </a:rPr>
              <a:t>How to solve it</a:t>
            </a:r>
            <a:r>
              <a:rPr lang="en-US" altLang="en-US" sz="1800" b="0" dirty="0" smtClean="0">
                <a:solidFill>
                  <a:srgbClr val="000000"/>
                </a:solidFill>
                <a:latin typeface="Arial" charset="0"/>
              </a:rPr>
              <a:t>):</a:t>
            </a:r>
          </a:p>
          <a:p>
            <a:pPr marL="0" indent="0" algn="just" eaLnBrk="1" hangingPunct="1">
              <a:spcBef>
                <a:spcPct val="0"/>
              </a:spcBef>
            </a:pPr>
            <a:endParaRPr lang="en-US" altLang="en-US" sz="1800" b="0" dirty="0" smtClean="0">
              <a:solidFill>
                <a:srgbClr val="000000"/>
              </a:solidFill>
              <a:latin typeface="Arial" charset="0"/>
            </a:endParaRPr>
          </a:p>
          <a:p>
            <a:pPr marL="0" indent="0" algn="just" eaLnBrk="1" hangingPunct="1">
              <a:spcBef>
                <a:spcPct val="0"/>
              </a:spcBef>
            </a:pPr>
            <a:r>
              <a:rPr lang="en-US" altLang="en-US" sz="1800" b="0" dirty="0" smtClean="0">
                <a:solidFill>
                  <a:srgbClr val="000000"/>
                </a:solidFill>
                <a:latin typeface="Arial" charset="0"/>
              </a:rPr>
              <a:t>	</a:t>
            </a:r>
            <a:r>
              <a:rPr lang="en-US" altLang="en-US" sz="1800" b="0" dirty="0" err="1" smtClean="0">
                <a:solidFill>
                  <a:srgbClr val="000000"/>
                </a:solidFill>
              </a:rPr>
              <a:t>Î</a:t>
            </a:r>
            <a:r>
              <a:rPr lang="en-US" altLang="en-US" sz="1800" b="0" dirty="0" err="1" smtClean="0">
                <a:solidFill>
                  <a:srgbClr val="000000"/>
                </a:solidFill>
                <a:latin typeface="Arial" charset="0"/>
              </a:rPr>
              <a:t>n</a:t>
            </a:r>
            <a:r>
              <a:rPr lang="ro-RO" altLang="en-US" sz="1800" b="0" dirty="0" smtClean="0">
                <a:solidFill>
                  <a:srgbClr val="000000"/>
                </a:solidFill>
                <a:latin typeface="Arial" charset="0"/>
              </a:rPr>
              <a:t>ţ</a:t>
            </a:r>
            <a:r>
              <a:rPr lang="en-US" altLang="en-US" sz="1800" b="0" dirty="0" err="1" smtClean="0">
                <a:solidFill>
                  <a:srgbClr val="000000"/>
                </a:solidFill>
                <a:latin typeface="Arial" charset="0"/>
              </a:rPr>
              <a:t>elegerea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problemei</a:t>
            </a:r>
            <a:r>
              <a:rPr lang="en-US" altLang="en-US" sz="1800" b="0" dirty="0" smtClean="0">
                <a:solidFill>
                  <a:srgbClr val="000000"/>
                </a:solidFill>
                <a:latin typeface="Arial" charset="0"/>
              </a:rPr>
              <a:t>;</a:t>
            </a:r>
          </a:p>
          <a:p>
            <a:pPr marL="0" indent="0" algn="just" eaLnBrk="1" hangingPunct="1">
              <a:spcBef>
                <a:spcPct val="0"/>
              </a:spcBef>
            </a:pP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Elaborarea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unui</a:t>
            </a:r>
            <a:r>
              <a:rPr lang="en-US" altLang="en-US" sz="1800" b="0" dirty="0" smtClean="0">
                <a:solidFill>
                  <a:srgbClr val="000000"/>
                </a:solidFill>
                <a:latin typeface="Arial" charset="0"/>
              </a:rPr>
              <a:t> plan;</a:t>
            </a:r>
          </a:p>
          <a:p>
            <a:pPr marL="0" indent="0" algn="just" eaLnBrk="1" hangingPunct="1">
              <a:spcBef>
                <a:spcPct val="0"/>
              </a:spcBef>
            </a:pP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Executarea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planului</a:t>
            </a:r>
            <a:r>
              <a:rPr lang="en-US" altLang="en-US" sz="1800" b="0" dirty="0" smtClean="0">
                <a:solidFill>
                  <a:srgbClr val="000000"/>
                </a:solidFill>
                <a:latin typeface="Arial" charset="0"/>
              </a:rPr>
              <a:t>;</a:t>
            </a:r>
          </a:p>
          <a:p>
            <a:pPr marL="0" indent="0" algn="just" eaLnBrk="1" hangingPunct="1">
              <a:spcBef>
                <a:spcPct val="0"/>
              </a:spcBef>
            </a:pP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Revederea</a:t>
            </a:r>
            <a:r>
              <a:rPr lang="en-US" altLang="en-US" sz="1800" b="0" dirty="0" smtClean="0">
                <a:solidFill>
                  <a:srgbClr val="000000"/>
                </a:solidFill>
                <a:latin typeface="Arial" charset="0"/>
              </a:rPr>
              <a:t> a </a:t>
            </a:r>
            <a:r>
              <a:rPr lang="en-US" altLang="en-US" sz="1800" b="0" dirty="0" err="1" smtClean="0">
                <a:solidFill>
                  <a:srgbClr val="000000"/>
                </a:solidFill>
                <a:latin typeface="Arial" charset="0"/>
              </a:rPr>
              <a:t>ceea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ce</a:t>
            </a:r>
            <a:r>
              <a:rPr lang="en-US" altLang="en-US" sz="1800" b="0" dirty="0" smtClean="0">
                <a:solidFill>
                  <a:srgbClr val="000000"/>
                </a:solidFill>
                <a:latin typeface="Arial" charset="0"/>
              </a:rPr>
              <a:t> a</a:t>
            </a:r>
            <a:r>
              <a:rPr lang="ro-RO" altLang="en-US" sz="1800" b="0" dirty="0" smtClean="0">
                <a:solidFill>
                  <a:srgbClr val="000000"/>
                </a:solidFill>
                <a:latin typeface="Arial" charset="0"/>
              </a:rPr>
              <a:t>ţ</a:t>
            </a:r>
            <a:r>
              <a:rPr lang="en-US" altLang="en-US" sz="1800" b="0" dirty="0" err="1" smtClean="0">
                <a:solidFill>
                  <a:srgbClr val="000000"/>
                </a:solidFill>
                <a:latin typeface="Arial" charset="0"/>
              </a:rPr>
              <a:t>i</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demonstrat</a:t>
            </a:r>
            <a:r>
              <a:rPr lang="en-US" altLang="en-US" sz="1800" b="0" dirty="0" smtClean="0">
                <a:solidFill>
                  <a:srgbClr val="000000"/>
                </a:solidFill>
                <a:latin typeface="Arial" charset="0"/>
              </a:rPr>
              <a:t> </a:t>
            </a:r>
            <a:r>
              <a:rPr lang="ro-RO" altLang="en-US" sz="1800" b="0" dirty="0" smtClean="0">
                <a:solidFill>
                  <a:srgbClr val="000000"/>
                </a:solidFill>
                <a:latin typeface="Arial" charset="0"/>
              </a:rPr>
              <a:t>ş</a:t>
            </a:r>
            <a:r>
              <a:rPr lang="en-US" altLang="en-US" sz="1800" b="0" dirty="0" err="1" smtClean="0">
                <a:solidFill>
                  <a:srgbClr val="000000"/>
                </a:solidFill>
                <a:latin typeface="Arial" charset="0"/>
              </a:rPr>
              <a:t>i</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extinderea</a:t>
            </a:r>
            <a:r>
              <a:rPr lang="en-US" altLang="en-US" sz="1800" b="0" dirty="0" smtClean="0">
                <a:solidFill>
                  <a:srgbClr val="000000"/>
                </a:solidFill>
                <a:latin typeface="Arial" charset="0"/>
              </a:rPr>
              <a:t> </a:t>
            </a:r>
            <a:r>
              <a:rPr lang="en-US" altLang="en-US" sz="1800" b="0" dirty="0" err="1" smtClean="0">
                <a:solidFill>
                  <a:srgbClr val="000000"/>
                </a:solidFill>
                <a:latin typeface="Arial" charset="0"/>
              </a:rPr>
              <a:t>rezultatelor</a:t>
            </a:r>
            <a:endParaRPr lang="en-US" altLang="en-US" dirty="0" smtClean="0"/>
          </a:p>
        </p:txBody>
      </p:sp>
      <p:sp>
        <p:nvSpPr>
          <p:cNvPr id="9220"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FFA41812-F458-402D-92DB-E1982446E064}" type="slidenum">
              <a:rPr lang="en-US" altLang="en-US" sz="1400" smtClean="0"/>
              <a:pPr eaLnBrk="1" hangingPunct="1">
                <a:spcBef>
                  <a:spcPct val="0"/>
                </a:spcBef>
              </a:pPr>
              <a:t>7</a:t>
            </a:fld>
            <a:endParaRPr lang="en-US" altLang="en-US" sz="1400" smtClean="0"/>
          </a:p>
        </p:txBody>
      </p:sp>
      <p:sp>
        <p:nvSpPr>
          <p:cNvPr id="2" name="Rectangle 1"/>
          <p:cNvSpPr/>
          <p:nvPr/>
        </p:nvSpPr>
        <p:spPr>
          <a:xfrm>
            <a:off x="2819400" y="1228725"/>
            <a:ext cx="6248400" cy="2892425"/>
          </a:xfrm>
          <a:prstGeom prst="rect">
            <a:avLst/>
          </a:prstGeom>
        </p:spPr>
        <p:txBody>
          <a:bodyPr>
            <a:spAutoFit/>
          </a:bodyPr>
          <a:lstStyle/>
          <a:p>
            <a:pPr algn="ctr">
              <a:defRPr/>
            </a:pPr>
            <a:r>
              <a:rPr lang="en-US" dirty="0"/>
              <a:t>Cum ne vin </a:t>
            </a:r>
            <a:r>
              <a:rPr lang="en-US" dirty="0" err="1"/>
              <a:t>ideile</a:t>
            </a:r>
            <a:r>
              <a:rPr lang="en-US" dirty="0"/>
              <a:t>:</a:t>
            </a:r>
          </a:p>
          <a:p>
            <a:pPr algn="ctr">
              <a:defRPr/>
            </a:pPr>
            <a:r>
              <a:rPr lang="en-US" dirty="0" err="1"/>
              <a:t>Învăţând</a:t>
            </a:r>
            <a:r>
              <a:rPr lang="en-US" dirty="0"/>
              <a:t> din </a:t>
            </a:r>
            <a:r>
              <a:rPr lang="en-US" dirty="0" err="1"/>
              <a:t>rezolvarea</a:t>
            </a:r>
            <a:r>
              <a:rPr lang="en-US" dirty="0"/>
              <a:t> </a:t>
            </a:r>
            <a:r>
              <a:rPr lang="en-US" dirty="0" err="1"/>
              <a:t>unor</a:t>
            </a:r>
            <a:r>
              <a:rPr lang="en-US" dirty="0"/>
              <a:t> </a:t>
            </a:r>
            <a:r>
              <a:rPr lang="en-US" dirty="0" err="1"/>
              <a:t>probleme</a:t>
            </a:r>
            <a:endParaRPr lang="en-US" dirty="0"/>
          </a:p>
          <a:p>
            <a:pPr>
              <a:defRPr/>
            </a:pPr>
            <a:endParaRPr lang="en-US" sz="1600" dirty="0"/>
          </a:p>
          <a:p>
            <a:pPr algn="just">
              <a:defRPr/>
            </a:pPr>
            <a:r>
              <a:rPr lang="en-US" sz="1800" dirty="0"/>
              <a:t>A great discovery solves a great problem, but there is a grain  of discovery in the solution of any problem. Your problem may be modest, but if it challenges your curiosity and brings into play your inventive faculties you may experience the tension and enjoy the triumph of discovery.</a:t>
            </a:r>
          </a:p>
          <a:p>
            <a:pPr>
              <a:defRPr/>
            </a:pPr>
            <a:endParaRPr lang="en-US" sz="1800" dirty="0"/>
          </a:p>
          <a:p>
            <a:pPr>
              <a:defRPr/>
            </a:pPr>
            <a:r>
              <a:rPr lang="en-US" sz="1800" dirty="0"/>
              <a:t>                                                                     George </a:t>
            </a:r>
            <a:r>
              <a:rPr lang="en-US" sz="1800" dirty="0" err="1"/>
              <a:t>Polya</a:t>
            </a:r>
            <a:endParaRPr lang="en-US" sz="1800" dirty="0"/>
          </a:p>
        </p:txBody>
      </p:sp>
      <p:pic>
        <p:nvPicPr>
          <p:cNvPr id="92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00163"/>
            <a:ext cx="2209800"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25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120650"/>
            <a:ext cx="9023350" cy="523875"/>
          </a:xfrm>
        </p:spPr>
        <p:txBody>
          <a:bodyPr/>
          <a:lstStyle/>
          <a:p>
            <a:pPr algn="ctr" eaLnBrk="1" hangingPunct="1"/>
            <a:r>
              <a:rPr lang="en-US" altLang="en-US" smtClean="0"/>
              <a:t>Interviu cu Florin Bilbîie, profesor la Sorbona</a:t>
            </a:r>
          </a:p>
        </p:txBody>
      </p:sp>
      <p:sp>
        <p:nvSpPr>
          <p:cNvPr id="8195" name="Rectangle 6"/>
          <p:cNvSpPr>
            <a:spLocks noGrp="1" noChangeArrowheads="1"/>
          </p:cNvSpPr>
          <p:nvPr>
            <p:ph idx="1"/>
          </p:nvPr>
        </p:nvSpPr>
        <p:spPr>
          <a:xfrm>
            <a:off x="0" y="685800"/>
            <a:ext cx="9144000" cy="6324600"/>
          </a:xfrm>
        </p:spPr>
        <p:txBody>
          <a:bodyPr/>
          <a:lstStyle/>
          <a:p>
            <a:pPr algn="just">
              <a:spcBef>
                <a:spcPts val="500"/>
              </a:spcBef>
              <a:spcAft>
                <a:spcPts val="500"/>
              </a:spcAft>
            </a:pPr>
            <a:r>
              <a:rPr lang="en-US" altLang="en-US" b="0" dirty="0" smtClean="0"/>
              <a:t> </a:t>
            </a:r>
            <a:r>
              <a:rPr lang="en-US" altLang="en-US" sz="2000" b="0" dirty="0" smtClean="0"/>
              <a:t>Rep: </a:t>
            </a:r>
            <a:r>
              <a:rPr lang="en-US" altLang="en-US" sz="2000" b="0" dirty="0" err="1" smtClean="0"/>
              <a:t>Ati</a:t>
            </a:r>
            <a:r>
              <a:rPr lang="en-US" altLang="en-US" sz="2000" b="0" dirty="0" smtClean="0"/>
              <a:t> </a:t>
            </a:r>
            <a:r>
              <a:rPr lang="en-US" altLang="en-US" sz="2000" b="0" dirty="0" err="1" smtClean="0"/>
              <a:t>cunoscut</a:t>
            </a:r>
            <a:r>
              <a:rPr lang="en-US" altLang="en-US" sz="2000" b="0" dirty="0" smtClean="0"/>
              <a:t> </a:t>
            </a:r>
            <a:r>
              <a:rPr lang="en-US" altLang="en-US" sz="2000" b="0" dirty="0" err="1" smtClean="0"/>
              <a:t>multe</a:t>
            </a:r>
            <a:r>
              <a:rPr lang="en-US" altLang="en-US" sz="2000" b="0" dirty="0" smtClean="0"/>
              <a:t> </a:t>
            </a:r>
            <a:r>
              <a:rPr lang="en-US" altLang="en-US" sz="2000" b="0" dirty="0" err="1" smtClean="0"/>
              <a:t>sisteme</a:t>
            </a:r>
            <a:r>
              <a:rPr lang="en-US" altLang="en-US" sz="2000" b="0" dirty="0" smtClean="0"/>
              <a:t> de </a:t>
            </a:r>
            <a:r>
              <a:rPr lang="en-US" altLang="en-US" sz="2000" b="0" dirty="0" err="1" smtClean="0"/>
              <a:t>inv</a:t>
            </a:r>
            <a:r>
              <a:rPr lang="vi-VN" altLang="en-US" sz="2000" b="0" dirty="0" smtClean="0"/>
              <a:t>ă</a:t>
            </a:r>
            <a:r>
              <a:rPr lang="en-US" altLang="en-US" sz="2000" b="0" dirty="0" smtClean="0"/>
              <a:t>t</a:t>
            </a:r>
            <a:r>
              <a:rPr lang="vi-VN" altLang="en-US" sz="2000" b="0" dirty="0" smtClean="0"/>
              <a:t>ă</a:t>
            </a:r>
            <a:r>
              <a:rPr lang="en-US" altLang="en-US" sz="2000" b="0" dirty="0" err="1" smtClean="0"/>
              <a:t>mant</a:t>
            </a:r>
            <a:r>
              <a:rPr lang="en-US" altLang="en-US" sz="2000" b="0" dirty="0" smtClean="0"/>
              <a:t>. Care </a:t>
            </a:r>
            <a:r>
              <a:rPr lang="en-US" altLang="en-US" sz="2000" b="0" dirty="0" err="1" smtClean="0"/>
              <a:t>sunt</a:t>
            </a:r>
            <a:r>
              <a:rPr lang="en-US" altLang="en-US" sz="2000" b="0" dirty="0" smtClean="0"/>
              <a:t> </a:t>
            </a:r>
            <a:r>
              <a:rPr lang="en-US" altLang="en-US" sz="2000" b="0" dirty="0" err="1" smtClean="0"/>
              <a:t>diferentele</a:t>
            </a:r>
            <a:r>
              <a:rPr lang="en-US" altLang="en-US" sz="2000" b="0" dirty="0" smtClean="0"/>
              <a:t> </a:t>
            </a:r>
            <a:r>
              <a:rPr lang="en-US" altLang="en-US" sz="2000" b="0" dirty="0" err="1" smtClean="0"/>
              <a:t>majore</a:t>
            </a:r>
            <a:r>
              <a:rPr lang="en-US" altLang="en-US" sz="2000" b="0" dirty="0" smtClean="0"/>
              <a:t> </a:t>
            </a:r>
            <a:r>
              <a:rPr lang="en-US" altLang="en-US" sz="2000" b="0" dirty="0" err="1" smtClean="0"/>
              <a:t>dintre</a:t>
            </a:r>
            <a:r>
              <a:rPr lang="en-US" altLang="en-US" sz="2000" b="0" dirty="0" smtClean="0"/>
              <a:t> cum se face carte in Europa </a:t>
            </a:r>
            <a:r>
              <a:rPr lang="en-US" altLang="en-US" sz="2000" b="0" dirty="0" err="1" smtClean="0"/>
              <a:t>şi</a:t>
            </a:r>
            <a:r>
              <a:rPr lang="en-US" altLang="en-US" sz="2000" b="0" dirty="0" smtClean="0"/>
              <a:t> cum in Romania?    </a:t>
            </a:r>
          </a:p>
          <a:p>
            <a:pPr algn="just">
              <a:spcBef>
                <a:spcPts val="500"/>
              </a:spcBef>
              <a:spcAft>
                <a:spcPts val="500"/>
              </a:spcAft>
            </a:pPr>
            <a:r>
              <a:rPr lang="en-US" altLang="en-US" b="0" dirty="0" smtClean="0"/>
              <a:t>Florin </a:t>
            </a:r>
            <a:r>
              <a:rPr lang="en-US" altLang="en-US" b="0" dirty="0" err="1" smtClean="0"/>
              <a:t>Bilbiie</a:t>
            </a:r>
            <a:r>
              <a:rPr lang="en-US" altLang="en-US" b="0" dirty="0" smtClean="0"/>
              <a:t>: Nu </a:t>
            </a:r>
            <a:r>
              <a:rPr lang="en-US" altLang="en-US" b="0" dirty="0" err="1" smtClean="0"/>
              <a:t>vreau</a:t>
            </a:r>
            <a:r>
              <a:rPr lang="en-US" altLang="en-US" b="0" dirty="0" smtClean="0"/>
              <a:t> s</a:t>
            </a:r>
            <a:r>
              <a:rPr lang="vi-VN" altLang="en-US" b="0" dirty="0" smtClean="0"/>
              <a:t>ă</a:t>
            </a:r>
            <a:r>
              <a:rPr lang="en-US" altLang="en-US" b="0" dirty="0" smtClean="0"/>
              <a:t> r</a:t>
            </a:r>
            <a:r>
              <a:rPr lang="vi-VN" altLang="en-US" b="0" dirty="0" smtClean="0"/>
              <a:t>ă</a:t>
            </a:r>
            <a:r>
              <a:rPr lang="en-US" altLang="en-US" b="0" dirty="0" err="1" smtClean="0"/>
              <a:t>nesc</a:t>
            </a:r>
            <a:r>
              <a:rPr lang="en-US" altLang="en-US" b="0" dirty="0" smtClean="0"/>
              <a:t> </a:t>
            </a:r>
            <a:r>
              <a:rPr lang="en-US" altLang="en-US" b="0" dirty="0" err="1" smtClean="0"/>
              <a:t>pe</a:t>
            </a:r>
            <a:r>
              <a:rPr lang="en-US" altLang="en-US" b="0" dirty="0" smtClean="0"/>
              <a:t> </a:t>
            </a:r>
            <a:r>
              <a:rPr lang="en-US" altLang="en-US" b="0" dirty="0" err="1" smtClean="0"/>
              <a:t>nimeni</a:t>
            </a:r>
            <a:r>
              <a:rPr lang="en-US" altLang="en-US" b="0" dirty="0" smtClean="0"/>
              <a:t> </a:t>
            </a:r>
            <a:r>
              <a:rPr lang="en-US" altLang="en-US" b="0" dirty="0" err="1" smtClean="0"/>
              <a:t>în</a:t>
            </a:r>
            <a:r>
              <a:rPr lang="en-US" altLang="en-US" b="0" dirty="0" smtClean="0"/>
              <a:t> mod </a:t>
            </a:r>
            <a:r>
              <a:rPr lang="en-US" altLang="en-US" b="0" dirty="0" err="1" smtClean="0"/>
              <a:t>gratuit</a:t>
            </a:r>
            <a:r>
              <a:rPr lang="en-US" altLang="en-US" b="0" dirty="0" smtClean="0"/>
              <a:t>. Tot </a:t>
            </a:r>
            <a:r>
              <a:rPr lang="en-US" altLang="en-US" b="0" dirty="0" err="1" smtClean="0"/>
              <a:t>ce</a:t>
            </a:r>
            <a:r>
              <a:rPr lang="en-US" altLang="en-US" b="0" dirty="0" smtClean="0"/>
              <a:t> pot s</a:t>
            </a:r>
            <a:r>
              <a:rPr lang="vi-VN" altLang="en-US" b="0" dirty="0" smtClean="0"/>
              <a:t>ă</a:t>
            </a:r>
            <a:r>
              <a:rPr lang="en-US" altLang="en-US" b="0" dirty="0" smtClean="0"/>
              <a:t> spun e c</a:t>
            </a:r>
            <a:r>
              <a:rPr lang="vi-VN" altLang="en-US" b="0" dirty="0" smtClean="0"/>
              <a:t>ă</a:t>
            </a:r>
            <a:r>
              <a:rPr lang="en-US" altLang="en-US" b="0" dirty="0" smtClean="0"/>
              <a:t> "in Vest", </a:t>
            </a:r>
            <a:r>
              <a:rPr lang="en-US" altLang="en-US" b="0" dirty="0" err="1" smtClean="0"/>
              <a:t>chiar</a:t>
            </a:r>
            <a:r>
              <a:rPr lang="en-US" altLang="en-US" b="0" dirty="0" smtClean="0"/>
              <a:t> </a:t>
            </a:r>
            <a:r>
              <a:rPr lang="en-US" altLang="en-US" b="0" dirty="0" err="1" smtClean="0"/>
              <a:t>şi</a:t>
            </a:r>
            <a:r>
              <a:rPr lang="en-US" altLang="en-US" b="0" dirty="0" smtClean="0"/>
              <a:t> </a:t>
            </a:r>
            <a:r>
              <a:rPr lang="en-US" altLang="en-US" b="0" dirty="0" err="1" smtClean="0"/>
              <a:t>în</a:t>
            </a:r>
            <a:r>
              <a:rPr lang="en-US" altLang="en-US" b="0" dirty="0" smtClean="0"/>
              <a:t> </a:t>
            </a:r>
            <a:r>
              <a:rPr lang="en-US" altLang="en-US" b="0" dirty="0" err="1" smtClean="0"/>
              <a:t>universit</a:t>
            </a:r>
            <a:r>
              <a:rPr lang="vi-VN" altLang="en-US" b="0" dirty="0" smtClean="0"/>
              <a:t>ă</a:t>
            </a:r>
            <a:r>
              <a:rPr lang="en-US" altLang="en-US" b="0" dirty="0" err="1" smtClean="0"/>
              <a:t>ti</a:t>
            </a:r>
            <a:r>
              <a:rPr lang="en-US" altLang="en-US" b="0" dirty="0" smtClean="0"/>
              <a:t> </a:t>
            </a:r>
            <a:r>
              <a:rPr lang="en-US" altLang="en-US" b="0" dirty="0" err="1" smtClean="0"/>
              <a:t>aşa-zis</a:t>
            </a:r>
            <a:r>
              <a:rPr lang="en-US" altLang="en-US" b="0" dirty="0" smtClean="0"/>
              <a:t> "mediocre", </a:t>
            </a:r>
            <a:r>
              <a:rPr lang="en-US" altLang="en-US" b="0" dirty="0" err="1" smtClean="0"/>
              <a:t>anumite</a:t>
            </a:r>
            <a:r>
              <a:rPr lang="en-US" altLang="en-US" b="0" dirty="0" smtClean="0"/>
              <a:t> </a:t>
            </a:r>
            <a:r>
              <a:rPr lang="en-US" altLang="en-US" b="0" dirty="0" err="1" smtClean="0"/>
              <a:t>lucruri</a:t>
            </a:r>
            <a:r>
              <a:rPr lang="en-US" altLang="en-US" b="0" dirty="0" smtClean="0"/>
              <a:t> </a:t>
            </a:r>
            <a:r>
              <a:rPr lang="en-US" altLang="en-US" b="0" dirty="0" err="1" smtClean="0"/>
              <a:t>pentru</a:t>
            </a:r>
            <a:r>
              <a:rPr lang="en-US" altLang="en-US" b="0" dirty="0" smtClean="0"/>
              <a:t> care </a:t>
            </a:r>
            <a:r>
              <a:rPr lang="en-US" altLang="en-US" b="0" dirty="0" err="1" smtClean="0"/>
              <a:t>în</a:t>
            </a:r>
            <a:r>
              <a:rPr lang="en-US" altLang="en-US" b="0" dirty="0" smtClean="0"/>
              <a:t> Romania s-au </a:t>
            </a:r>
            <a:r>
              <a:rPr lang="en-US" altLang="en-US" b="0" dirty="0" err="1" smtClean="0"/>
              <a:t>dat</a:t>
            </a:r>
            <a:r>
              <a:rPr lang="en-US" altLang="en-US" b="0" dirty="0" smtClean="0"/>
              <a:t> (</a:t>
            </a:r>
            <a:r>
              <a:rPr lang="en-US" altLang="en-US" b="0" dirty="0" err="1" smtClean="0"/>
              <a:t>şi</a:t>
            </a:r>
            <a:r>
              <a:rPr lang="en-US" altLang="en-US" b="0" dirty="0" smtClean="0"/>
              <a:t> </a:t>
            </a:r>
            <a:r>
              <a:rPr lang="en-US" altLang="en-US" b="0" dirty="0" err="1" smtClean="0"/>
              <a:t>probabil</a:t>
            </a:r>
            <a:r>
              <a:rPr lang="en-US" altLang="en-US" b="0" dirty="0" smtClean="0"/>
              <a:t> se </a:t>
            </a:r>
            <a:r>
              <a:rPr lang="en-US" altLang="en-US" b="0" dirty="0" err="1" smtClean="0"/>
              <a:t>dau</a:t>
            </a:r>
            <a:r>
              <a:rPr lang="en-US" altLang="en-US" b="0" dirty="0" smtClean="0"/>
              <a:t> </a:t>
            </a:r>
            <a:r>
              <a:rPr lang="en-US" altLang="en-US" b="0" dirty="0" err="1" smtClean="0"/>
              <a:t>înc</a:t>
            </a:r>
            <a:r>
              <a:rPr lang="vi-VN" altLang="en-US" b="0" dirty="0" smtClean="0"/>
              <a:t>ă</a:t>
            </a:r>
            <a:r>
              <a:rPr lang="en-US" altLang="en-US" b="0" dirty="0" smtClean="0"/>
              <a:t>) </a:t>
            </a:r>
            <a:r>
              <a:rPr lang="en-US" altLang="en-US" b="0" dirty="0" err="1" smtClean="0"/>
              <a:t>adevarate</a:t>
            </a:r>
            <a:r>
              <a:rPr lang="en-US" altLang="en-US" b="0" dirty="0" smtClean="0"/>
              <a:t> "b</a:t>
            </a:r>
            <a:r>
              <a:rPr lang="vi-VN" altLang="en-US" b="0" dirty="0" smtClean="0"/>
              <a:t>ă</a:t>
            </a:r>
            <a:r>
              <a:rPr lang="en-US" altLang="en-US" b="0" dirty="0" smtClean="0"/>
              <a:t>t</a:t>
            </a:r>
            <a:r>
              <a:rPr lang="vi-VN" altLang="en-US" b="0" dirty="0" smtClean="0"/>
              <a:t>ă</a:t>
            </a:r>
            <a:r>
              <a:rPr lang="en-US" altLang="en-US" b="0" dirty="0" smtClean="0"/>
              <a:t>lii" </a:t>
            </a:r>
            <a:r>
              <a:rPr lang="en-US" altLang="en-US" b="0" dirty="0" err="1" smtClean="0"/>
              <a:t>sunt</a:t>
            </a:r>
            <a:r>
              <a:rPr lang="en-US" altLang="en-US" b="0" dirty="0" smtClean="0"/>
              <a:t> </a:t>
            </a:r>
            <a:r>
              <a:rPr lang="en-US" altLang="en-US" b="0" dirty="0" err="1" smtClean="0"/>
              <a:t>subinƫelese</a:t>
            </a:r>
            <a:r>
              <a:rPr lang="en-US" altLang="en-US" b="0" dirty="0" smtClean="0"/>
              <a:t> ca f</a:t>
            </a:r>
            <a:r>
              <a:rPr lang="vi-VN" altLang="en-US" b="0" dirty="0" smtClean="0"/>
              <a:t>ă</a:t>
            </a:r>
            <a:r>
              <a:rPr lang="en-US" altLang="en-US" b="0" dirty="0" err="1" smtClean="0"/>
              <a:t>când</a:t>
            </a:r>
            <a:r>
              <a:rPr lang="en-US" altLang="en-US" b="0" dirty="0" smtClean="0"/>
              <a:t> parte din </a:t>
            </a:r>
            <a:r>
              <a:rPr lang="en-US" altLang="en-US" b="0" dirty="0" err="1" smtClean="0"/>
              <a:t>educaƫia</a:t>
            </a:r>
            <a:r>
              <a:rPr lang="en-US" altLang="en-US" b="0" dirty="0" smtClean="0"/>
              <a:t> de </a:t>
            </a:r>
            <a:r>
              <a:rPr lang="en-US" altLang="en-US" b="0" dirty="0" err="1" smtClean="0"/>
              <a:t>baz</a:t>
            </a:r>
            <a:r>
              <a:rPr lang="vi-VN" altLang="en-US" b="0" dirty="0" smtClean="0"/>
              <a:t>ă</a:t>
            </a:r>
            <a:r>
              <a:rPr lang="en-US" altLang="en-US" b="0" dirty="0" smtClean="0"/>
              <a:t> a </a:t>
            </a:r>
            <a:r>
              <a:rPr lang="en-US" altLang="en-US" b="0" dirty="0" err="1" smtClean="0"/>
              <a:t>unui</a:t>
            </a:r>
            <a:r>
              <a:rPr lang="en-US" altLang="en-US" b="0" dirty="0" smtClean="0"/>
              <a:t> economist. </a:t>
            </a:r>
            <a:r>
              <a:rPr lang="en-US" altLang="en-US" b="0" dirty="0" err="1" smtClean="0"/>
              <a:t>Vorbesc</a:t>
            </a:r>
            <a:r>
              <a:rPr lang="en-US" altLang="en-US" b="0" dirty="0" smtClean="0"/>
              <a:t> </a:t>
            </a:r>
            <a:r>
              <a:rPr lang="en-US" altLang="en-US" b="0" dirty="0" err="1" smtClean="0"/>
              <a:t>în</a:t>
            </a:r>
            <a:r>
              <a:rPr lang="en-US" altLang="en-US" b="0" dirty="0" smtClean="0"/>
              <a:t> </a:t>
            </a:r>
            <a:r>
              <a:rPr lang="en-US" altLang="en-US" b="0" dirty="0" err="1" smtClean="0"/>
              <a:t>primul</a:t>
            </a:r>
            <a:r>
              <a:rPr lang="en-US" altLang="en-US" b="0" dirty="0" smtClean="0"/>
              <a:t> </a:t>
            </a:r>
            <a:r>
              <a:rPr lang="en-US" altLang="en-US" b="0" dirty="0" err="1" smtClean="0"/>
              <a:t>rând</a:t>
            </a:r>
            <a:r>
              <a:rPr lang="en-US" altLang="en-US" b="0" dirty="0" smtClean="0"/>
              <a:t> de </a:t>
            </a:r>
            <a:r>
              <a:rPr lang="en-US" altLang="en-US" b="0" dirty="0" err="1" smtClean="0"/>
              <a:t>dou</a:t>
            </a:r>
            <a:r>
              <a:rPr lang="vi-VN" altLang="en-US" b="0" dirty="0" smtClean="0"/>
              <a:t>ă</a:t>
            </a:r>
            <a:r>
              <a:rPr lang="en-US" altLang="en-US" b="0" dirty="0" smtClean="0"/>
              <a:t> </a:t>
            </a:r>
            <a:r>
              <a:rPr lang="en-US" altLang="en-US" b="0" dirty="0" err="1" smtClean="0"/>
              <a:t>lucruri</a:t>
            </a:r>
            <a:r>
              <a:rPr lang="en-US" altLang="en-US" b="0" dirty="0" smtClean="0"/>
              <a:t> </a:t>
            </a:r>
            <a:r>
              <a:rPr lang="en-US" altLang="en-US" b="0" dirty="0" err="1" smtClean="0"/>
              <a:t>strâns</a:t>
            </a:r>
            <a:r>
              <a:rPr lang="en-US" altLang="en-US" b="0" dirty="0" smtClean="0"/>
              <a:t> legate </a:t>
            </a:r>
            <a:r>
              <a:rPr lang="en-US" altLang="en-US" b="0" dirty="0" err="1" smtClean="0"/>
              <a:t>intre</a:t>
            </a:r>
            <a:r>
              <a:rPr lang="en-US" altLang="en-US" b="0" dirty="0" smtClean="0"/>
              <a:t> </a:t>
            </a:r>
            <a:r>
              <a:rPr lang="en-US" altLang="en-US" b="0" dirty="0" err="1" smtClean="0"/>
              <a:t>ele</a:t>
            </a:r>
            <a:r>
              <a:rPr lang="en-US" altLang="en-US" b="0" dirty="0" smtClean="0"/>
              <a:t>: </a:t>
            </a:r>
            <a:r>
              <a:rPr lang="en-US" altLang="en-US" b="0" dirty="0" err="1" smtClean="0"/>
              <a:t>folosirea</a:t>
            </a:r>
            <a:r>
              <a:rPr lang="en-US" altLang="en-US" b="0" dirty="0" smtClean="0"/>
              <a:t> </a:t>
            </a:r>
            <a:r>
              <a:rPr lang="en-US" altLang="en-US" b="0" dirty="0" err="1" smtClean="0"/>
              <a:t>modelelor</a:t>
            </a:r>
            <a:r>
              <a:rPr lang="en-US" altLang="en-US" b="0" dirty="0" smtClean="0"/>
              <a:t> </a:t>
            </a:r>
            <a:r>
              <a:rPr lang="en-US" altLang="en-US" b="0" dirty="0" err="1" smtClean="0"/>
              <a:t>matematice</a:t>
            </a:r>
            <a:r>
              <a:rPr lang="en-US" altLang="en-US" b="0" dirty="0" smtClean="0"/>
              <a:t> </a:t>
            </a:r>
            <a:r>
              <a:rPr lang="en-US" altLang="en-US" b="0" dirty="0" err="1" smtClean="0"/>
              <a:t>în</a:t>
            </a:r>
            <a:r>
              <a:rPr lang="en-US" altLang="en-US" b="0" dirty="0" smtClean="0"/>
              <a:t> </a:t>
            </a:r>
            <a:r>
              <a:rPr lang="en-US" altLang="en-US" b="0" dirty="0" err="1" smtClean="0"/>
              <a:t>teoria</a:t>
            </a:r>
            <a:r>
              <a:rPr lang="en-US" altLang="en-US" b="0" dirty="0" smtClean="0"/>
              <a:t> economic</a:t>
            </a:r>
            <a:r>
              <a:rPr lang="vi-VN" altLang="en-US" b="0" dirty="0" smtClean="0"/>
              <a:t>ă</a:t>
            </a:r>
            <a:r>
              <a:rPr lang="en-US" altLang="en-US" b="0" dirty="0" smtClean="0"/>
              <a:t> </a:t>
            </a:r>
            <a:r>
              <a:rPr lang="en-US" altLang="en-US" b="0" dirty="0" err="1" smtClean="0"/>
              <a:t>şi</a:t>
            </a:r>
            <a:r>
              <a:rPr lang="en-US" altLang="en-US" b="0" dirty="0" smtClean="0"/>
              <a:t> a </a:t>
            </a:r>
            <a:r>
              <a:rPr lang="en-US" altLang="en-US" b="0" dirty="0" err="1" smtClean="0"/>
              <a:t>metodelor</a:t>
            </a:r>
            <a:r>
              <a:rPr lang="en-US" altLang="en-US" b="0" dirty="0" smtClean="0"/>
              <a:t> </a:t>
            </a:r>
            <a:r>
              <a:rPr lang="en-US" altLang="en-US" b="0" dirty="0" err="1" smtClean="0"/>
              <a:t>statistice</a:t>
            </a:r>
            <a:r>
              <a:rPr lang="en-US" altLang="en-US" b="0" dirty="0" smtClean="0"/>
              <a:t> </a:t>
            </a:r>
            <a:r>
              <a:rPr lang="en-US" altLang="en-US" b="0" dirty="0" err="1" smtClean="0"/>
              <a:t>pentru</a:t>
            </a:r>
            <a:r>
              <a:rPr lang="en-US" altLang="en-US" b="0" dirty="0" smtClean="0"/>
              <a:t> </a:t>
            </a:r>
            <a:r>
              <a:rPr lang="en-US" altLang="en-US" b="0" dirty="0" err="1" smtClean="0"/>
              <a:t>analizarea</a:t>
            </a:r>
            <a:r>
              <a:rPr lang="en-US" altLang="en-US" b="0" dirty="0" smtClean="0"/>
              <a:t> </a:t>
            </a:r>
            <a:r>
              <a:rPr lang="en-US" altLang="en-US" b="0" dirty="0" err="1" smtClean="0"/>
              <a:t>datelor</a:t>
            </a:r>
            <a:r>
              <a:rPr lang="en-US" altLang="en-US" b="0" dirty="0" smtClean="0"/>
              <a:t> </a:t>
            </a:r>
            <a:r>
              <a:rPr lang="en-US" altLang="en-US" b="0" dirty="0" err="1" smtClean="0"/>
              <a:t>economice</a:t>
            </a:r>
            <a:r>
              <a:rPr lang="en-US" altLang="en-US" b="0" dirty="0" smtClean="0"/>
              <a:t> (</a:t>
            </a:r>
            <a:r>
              <a:rPr lang="en-US" altLang="en-US" b="0" dirty="0" err="1" smtClean="0"/>
              <a:t>econometria</a:t>
            </a:r>
            <a:r>
              <a:rPr lang="en-US" altLang="en-US" b="0" dirty="0" smtClean="0"/>
              <a:t>), </a:t>
            </a:r>
            <a:r>
              <a:rPr lang="en-US" altLang="en-US" b="0" dirty="0" err="1" smtClean="0"/>
              <a:t>în</a:t>
            </a:r>
            <a:r>
              <a:rPr lang="en-US" altLang="en-US" b="0" dirty="0" smtClean="0"/>
              <a:t> </a:t>
            </a:r>
            <a:r>
              <a:rPr lang="en-US" altLang="en-US" b="0" dirty="0" err="1" smtClean="0"/>
              <a:t>toate</a:t>
            </a:r>
            <a:r>
              <a:rPr lang="en-US" altLang="en-US" b="0" dirty="0" smtClean="0"/>
              <a:t> sub-</a:t>
            </a:r>
            <a:r>
              <a:rPr lang="en-US" altLang="en-US" b="0" dirty="0" err="1" smtClean="0"/>
              <a:t>disciplinele</a:t>
            </a:r>
            <a:r>
              <a:rPr lang="en-US" altLang="en-US" b="0" dirty="0" smtClean="0"/>
              <a:t>, de la </a:t>
            </a:r>
            <a:r>
              <a:rPr lang="en-US" altLang="en-US" b="0" dirty="0" err="1" smtClean="0"/>
              <a:t>finanƫe</a:t>
            </a:r>
            <a:r>
              <a:rPr lang="en-US" altLang="en-US" b="0" dirty="0" smtClean="0"/>
              <a:t> la </a:t>
            </a:r>
            <a:r>
              <a:rPr lang="en-US" altLang="en-US" b="0" dirty="0" err="1" smtClean="0"/>
              <a:t>geografia</a:t>
            </a:r>
            <a:r>
              <a:rPr lang="en-US" altLang="en-US" b="0" dirty="0" smtClean="0"/>
              <a:t> economic</a:t>
            </a:r>
            <a:r>
              <a:rPr lang="vi-VN" altLang="en-US" b="0" dirty="0" smtClean="0"/>
              <a:t>ă</a:t>
            </a:r>
            <a:r>
              <a:rPr lang="en-US" altLang="en-US" b="0" dirty="0" smtClean="0"/>
              <a:t>.    </a:t>
            </a:r>
          </a:p>
          <a:p>
            <a:pPr algn="just">
              <a:spcBef>
                <a:spcPts val="500"/>
              </a:spcBef>
              <a:spcAft>
                <a:spcPts val="500"/>
              </a:spcAft>
            </a:pPr>
            <a:r>
              <a:rPr lang="en-US" altLang="en-US" sz="2000" b="0" dirty="0" smtClean="0"/>
              <a:t>Rep: Mai exact...?    </a:t>
            </a:r>
          </a:p>
          <a:p>
            <a:pPr algn="just">
              <a:spcBef>
                <a:spcPts val="500"/>
              </a:spcBef>
              <a:spcAft>
                <a:spcPts val="500"/>
              </a:spcAft>
            </a:pPr>
            <a:r>
              <a:rPr lang="en-US" altLang="en-US" b="0" dirty="0" smtClean="0"/>
              <a:t>Florin </a:t>
            </a:r>
            <a:r>
              <a:rPr lang="en-US" altLang="en-US" b="0" dirty="0" err="1" smtClean="0"/>
              <a:t>Bilbiie</a:t>
            </a:r>
            <a:r>
              <a:rPr lang="en-US" altLang="en-US" b="0" dirty="0" smtClean="0"/>
              <a:t>: In </a:t>
            </a:r>
            <a:r>
              <a:rPr lang="en-US" altLang="en-US" b="0" dirty="0" err="1" smtClean="0"/>
              <a:t>inv</a:t>
            </a:r>
            <a:r>
              <a:rPr lang="vi-VN" altLang="en-US" b="0" dirty="0" smtClean="0"/>
              <a:t>ă</a:t>
            </a:r>
            <a:r>
              <a:rPr lang="en-US" altLang="en-US" b="0" dirty="0" smtClean="0"/>
              <a:t>ƫ</a:t>
            </a:r>
            <a:r>
              <a:rPr lang="vi-VN" altLang="en-US" b="0" dirty="0" smtClean="0"/>
              <a:t>ă</a:t>
            </a:r>
            <a:r>
              <a:rPr lang="en-US" altLang="en-US" b="0" dirty="0" err="1" smtClean="0"/>
              <a:t>mântul</a:t>
            </a:r>
            <a:r>
              <a:rPr lang="en-US" altLang="en-US" b="0" dirty="0" smtClean="0"/>
              <a:t> economic </a:t>
            </a:r>
            <a:r>
              <a:rPr lang="en-US" altLang="en-US" b="0" dirty="0" err="1" smtClean="0"/>
              <a:t>românesc</a:t>
            </a:r>
            <a:r>
              <a:rPr lang="en-US" altLang="en-US" b="0" dirty="0" smtClean="0"/>
              <a:t>, de </a:t>
            </a:r>
            <a:r>
              <a:rPr lang="en-US" altLang="en-US" b="0" dirty="0" err="1" smtClean="0"/>
              <a:t>multe</a:t>
            </a:r>
            <a:r>
              <a:rPr lang="en-US" altLang="en-US" b="0" dirty="0" smtClean="0"/>
              <a:t> </a:t>
            </a:r>
            <a:r>
              <a:rPr lang="en-US" altLang="en-US" b="0" dirty="0" err="1" smtClean="0"/>
              <a:t>ori</a:t>
            </a:r>
            <a:r>
              <a:rPr lang="en-US" altLang="en-US" b="0" dirty="0" smtClean="0"/>
              <a:t> </a:t>
            </a:r>
            <a:r>
              <a:rPr lang="en-US" altLang="en-US" b="0" dirty="0" err="1" smtClean="0"/>
              <a:t>incompetenƫa</a:t>
            </a:r>
            <a:r>
              <a:rPr lang="en-US" altLang="en-US" b="0" dirty="0" smtClean="0"/>
              <a:t> a </a:t>
            </a:r>
            <a:r>
              <a:rPr lang="en-US" altLang="en-US" b="0" dirty="0" err="1" smtClean="0"/>
              <a:t>fost</a:t>
            </a:r>
            <a:r>
              <a:rPr lang="en-US" altLang="en-US" b="0" dirty="0" smtClean="0"/>
              <a:t> </a:t>
            </a:r>
            <a:r>
              <a:rPr lang="en-US" altLang="en-US" b="0" dirty="0" err="1" smtClean="0"/>
              <a:t>disimulat</a:t>
            </a:r>
            <a:r>
              <a:rPr lang="vi-VN" altLang="en-US" b="0" dirty="0" smtClean="0"/>
              <a:t>ă</a:t>
            </a:r>
            <a:r>
              <a:rPr lang="en-US" altLang="en-US" b="0" dirty="0" smtClean="0"/>
              <a:t> sub forma de "nu </a:t>
            </a:r>
            <a:r>
              <a:rPr lang="en-US" altLang="en-US" b="0" dirty="0" err="1" smtClean="0"/>
              <a:t>avem</a:t>
            </a:r>
            <a:r>
              <a:rPr lang="en-US" altLang="en-US" b="0" dirty="0" smtClean="0"/>
              <a:t> </a:t>
            </a:r>
            <a:r>
              <a:rPr lang="en-US" altLang="en-US" b="0" dirty="0" err="1" smtClean="0"/>
              <a:t>nevoie</a:t>
            </a:r>
            <a:r>
              <a:rPr lang="en-US" altLang="en-US" b="0" dirty="0" smtClean="0"/>
              <a:t> de </a:t>
            </a:r>
            <a:r>
              <a:rPr lang="en-US" altLang="en-US" b="0" dirty="0" err="1" smtClean="0"/>
              <a:t>matematicieni</a:t>
            </a:r>
            <a:r>
              <a:rPr lang="en-US" altLang="en-US" b="0" dirty="0" smtClean="0"/>
              <a:t>".   </a:t>
            </a:r>
            <a:r>
              <a:rPr lang="en-US" altLang="en-US" b="0" dirty="0" err="1" smtClean="0"/>
              <a:t>Rolul</a:t>
            </a:r>
            <a:r>
              <a:rPr lang="en-US" altLang="en-US" b="0" dirty="0" smtClean="0"/>
              <a:t> </a:t>
            </a:r>
            <a:r>
              <a:rPr lang="en-US" altLang="en-US" b="0" dirty="0" err="1" smtClean="0"/>
              <a:t>unei</a:t>
            </a:r>
            <a:r>
              <a:rPr lang="en-US" altLang="en-US" b="0" dirty="0" smtClean="0"/>
              <a:t> </a:t>
            </a:r>
            <a:r>
              <a:rPr lang="en-US" altLang="en-US" b="0" dirty="0" err="1" smtClean="0"/>
              <a:t>şcoli</a:t>
            </a:r>
            <a:r>
              <a:rPr lang="en-US" altLang="en-US" b="0" dirty="0" smtClean="0"/>
              <a:t> de </a:t>
            </a:r>
            <a:r>
              <a:rPr lang="en-US" altLang="en-US" b="0" dirty="0" err="1" smtClean="0"/>
              <a:t>economie</a:t>
            </a:r>
            <a:r>
              <a:rPr lang="en-US" altLang="en-US" b="0" dirty="0" smtClean="0"/>
              <a:t> nu </a:t>
            </a:r>
            <a:r>
              <a:rPr lang="en-US" altLang="en-US" b="0" dirty="0" err="1" smtClean="0"/>
              <a:t>este</a:t>
            </a:r>
            <a:r>
              <a:rPr lang="en-US" altLang="en-US" b="0" dirty="0" smtClean="0"/>
              <a:t> de a produce, </a:t>
            </a:r>
            <a:r>
              <a:rPr lang="en-US" altLang="en-US" b="0" dirty="0" err="1" smtClean="0"/>
              <a:t>funcƫionari</a:t>
            </a:r>
            <a:r>
              <a:rPr lang="en-US" altLang="en-US" b="0" dirty="0" smtClean="0"/>
              <a:t> de </a:t>
            </a:r>
            <a:r>
              <a:rPr lang="en-US" altLang="en-US" b="0" dirty="0" err="1" smtClean="0"/>
              <a:t>ghişeu</a:t>
            </a:r>
            <a:r>
              <a:rPr lang="en-US" altLang="en-US" b="0" dirty="0" smtClean="0"/>
              <a:t> </a:t>
            </a:r>
            <a:r>
              <a:rPr lang="en-US" altLang="en-US" b="0" dirty="0" err="1" smtClean="0"/>
              <a:t>în</a:t>
            </a:r>
            <a:r>
              <a:rPr lang="en-US" altLang="en-US" b="0" dirty="0" smtClean="0"/>
              <a:t> </a:t>
            </a:r>
            <a:r>
              <a:rPr lang="en-US" altLang="en-US" b="0" dirty="0" err="1" smtClean="0"/>
              <a:t>banci</a:t>
            </a:r>
            <a:r>
              <a:rPr lang="en-US" altLang="en-US" b="0" dirty="0" smtClean="0"/>
              <a:t>, ci ... </a:t>
            </a:r>
            <a:r>
              <a:rPr lang="en-US" altLang="en-US" b="0" dirty="0" err="1" smtClean="0"/>
              <a:t>economişti</a:t>
            </a:r>
            <a:r>
              <a:rPr lang="en-US" altLang="en-US" b="0" dirty="0" smtClean="0"/>
              <a:t>.</a:t>
            </a:r>
          </a:p>
        </p:txBody>
      </p:sp>
      <p:sp>
        <p:nvSpPr>
          <p:cNvPr id="8196"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731EEEB7-BE7F-4D70-B41A-3DBF15063E31}" type="slidenum">
              <a:rPr lang="en-US" altLang="en-US" sz="1400" smtClean="0"/>
              <a:pPr eaLnBrk="1" hangingPunct="1">
                <a:spcBef>
                  <a:spcPct val="0"/>
                </a:spcBef>
              </a:pPr>
              <a:t>8</a:t>
            </a:fld>
            <a:endParaRPr lang="en-US" alt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913" y="228600"/>
            <a:ext cx="9023350" cy="523875"/>
          </a:xfrm>
        </p:spPr>
        <p:txBody>
          <a:bodyPr/>
          <a:lstStyle/>
          <a:p>
            <a:pPr algn="ctr" eaLnBrk="1" hangingPunct="1"/>
            <a:r>
              <a:rPr lang="en-US" altLang="en-US" dirty="0" err="1" smtClean="0"/>
              <a:t>Câteva</a:t>
            </a:r>
            <a:r>
              <a:rPr lang="en-US" altLang="en-US" dirty="0" smtClean="0"/>
              <a:t> </a:t>
            </a:r>
            <a:r>
              <a:rPr lang="en-US" altLang="en-US" dirty="0" err="1" smtClean="0"/>
              <a:t>probleme</a:t>
            </a:r>
            <a:r>
              <a:rPr lang="en-US" altLang="en-US" dirty="0" smtClean="0"/>
              <a:t> ale </a:t>
            </a:r>
            <a:r>
              <a:rPr lang="vi-VN" altLang="en-US" dirty="0" smtClean="0"/>
              <a:t>învăƫământului</a:t>
            </a:r>
            <a:r>
              <a:rPr lang="en-US" altLang="en-US" dirty="0" smtClean="0"/>
              <a:t> superior</a:t>
            </a:r>
            <a:r>
              <a:rPr lang="vi-VN" altLang="en-US" dirty="0" smtClean="0"/>
              <a:t> </a:t>
            </a:r>
            <a:r>
              <a:rPr lang="en-US" altLang="en-US" dirty="0" smtClean="0"/>
              <a:t>rom</a:t>
            </a:r>
            <a:r>
              <a:rPr lang="vi-VN" altLang="en-US" dirty="0" smtClean="0"/>
              <a:t>â</a:t>
            </a:r>
            <a:r>
              <a:rPr lang="en-US" altLang="en-US" dirty="0" err="1" smtClean="0"/>
              <a:t>nesc</a:t>
            </a:r>
            <a:endParaRPr lang="en-US" altLang="en-US" dirty="0" smtClean="0"/>
          </a:p>
        </p:txBody>
      </p:sp>
      <p:sp>
        <p:nvSpPr>
          <p:cNvPr id="6147" name="Rectangle 3"/>
          <p:cNvSpPr>
            <a:spLocks noGrp="1" noChangeArrowheads="1"/>
          </p:cNvSpPr>
          <p:nvPr>
            <p:ph idx="1"/>
          </p:nvPr>
        </p:nvSpPr>
        <p:spPr>
          <a:xfrm>
            <a:off x="0" y="1219200"/>
            <a:ext cx="9144000" cy="2246769"/>
          </a:xfrm>
        </p:spPr>
        <p:txBody>
          <a:bodyPr/>
          <a:lstStyle/>
          <a:p>
            <a:pPr marL="0" indent="0" eaLnBrk="1" hangingPunct="1"/>
            <a:r>
              <a:rPr lang="en-US" altLang="en-US" sz="2000" dirty="0" smtClean="0"/>
              <a:t>       - </a:t>
            </a:r>
            <a:r>
              <a:rPr lang="en-US" altLang="en-US" sz="2000" dirty="0" err="1" smtClean="0"/>
              <a:t>Lipsa</a:t>
            </a:r>
            <a:r>
              <a:rPr lang="en-US" altLang="en-US" sz="2000" dirty="0" smtClean="0"/>
              <a:t> de </a:t>
            </a:r>
            <a:r>
              <a:rPr lang="en-US" altLang="en-US" sz="2000" dirty="0" err="1" smtClean="0"/>
              <a:t>înƫelegere</a:t>
            </a:r>
            <a:r>
              <a:rPr lang="en-US" altLang="en-US" sz="2000" dirty="0" smtClean="0"/>
              <a:t> a </a:t>
            </a:r>
            <a:r>
              <a:rPr lang="en-US" altLang="en-US" sz="2000" dirty="0" err="1" smtClean="0"/>
              <a:t>misiunii</a:t>
            </a:r>
            <a:r>
              <a:rPr lang="en-US" altLang="en-US" sz="2000" dirty="0" smtClean="0"/>
              <a:t> </a:t>
            </a:r>
            <a:r>
              <a:rPr lang="en-US" altLang="en-US" sz="2000" dirty="0" err="1" smtClean="0"/>
              <a:t>universit</a:t>
            </a:r>
            <a:r>
              <a:rPr lang="vi-VN" altLang="en-US" sz="2000" dirty="0" smtClean="0"/>
              <a:t>ă</a:t>
            </a:r>
            <a:r>
              <a:rPr lang="en-US" altLang="en-US" sz="2000" dirty="0" err="1" smtClean="0"/>
              <a:t>ƫilor</a:t>
            </a:r>
            <a:endParaRPr lang="en-US" altLang="en-US" sz="2000" dirty="0" smtClean="0"/>
          </a:p>
          <a:p>
            <a:pPr marL="0" indent="0" eaLnBrk="1" hangingPunct="1"/>
            <a:r>
              <a:rPr lang="en-US" altLang="en-US" sz="2000" dirty="0" smtClean="0"/>
              <a:t>       - </a:t>
            </a:r>
            <a:r>
              <a:rPr lang="en-US" altLang="en-US" sz="2000" dirty="0" err="1" smtClean="0"/>
              <a:t>Lipsa</a:t>
            </a:r>
            <a:r>
              <a:rPr lang="en-US" altLang="en-US" sz="2000" dirty="0" smtClean="0"/>
              <a:t> </a:t>
            </a:r>
            <a:r>
              <a:rPr lang="en-US" altLang="en-US" sz="2000" dirty="0" err="1" smtClean="0"/>
              <a:t>unei</a:t>
            </a:r>
            <a:r>
              <a:rPr lang="en-US" altLang="en-US" sz="2000" dirty="0" smtClean="0"/>
              <a:t> </a:t>
            </a:r>
            <a:r>
              <a:rPr lang="en-US" altLang="en-US" sz="2000" dirty="0" err="1" smtClean="0"/>
              <a:t>strategii</a:t>
            </a:r>
            <a:r>
              <a:rPr lang="en-US" altLang="en-US" sz="2000" dirty="0" smtClean="0"/>
              <a:t> </a:t>
            </a:r>
            <a:r>
              <a:rPr lang="en-US" altLang="en-US" sz="2000" dirty="0" err="1" smtClean="0"/>
              <a:t>pe</a:t>
            </a:r>
            <a:r>
              <a:rPr lang="en-US" altLang="en-US" sz="2000" dirty="0" smtClean="0"/>
              <a:t> </a:t>
            </a:r>
            <a:r>
              <a:rPr lang="en-US" altLang="en-US" sz="2000" dirty="0" err="1" smtClean="0"/>
              <a:t>termen</a:t>
            </a:r>
            <a:r>
              <a:rPr lang="en-US" altLang="en-US" sz="2000" dirty="0" smtClean="0"/>
              <a:t> </a:t>
            </a:r>
            <a:r>
              <a:rPr lang="en-US" altLang="en-US" sz="2000" dirty="0" err="1" smtClean="0"/>
              <a:t>mediu</a:t>
            </a:r>
            <a:r>
              <a:rPr lang="en-US" altLang="en-US" sz="2000" dirty="0" smtClean="0"/>
              <a:t> </a:t>
            </a:r>
            <a:r>
              <a:rPr lang="en-US" altLang="en-US" sz="2000" dirty="0" err="1" smtClean="0"/>
              <a:t>şi</a:t>
            </a:r>
            <a:r>
              <a:rPr lang="en-US" altLang="en-US" sz="2000" dirty="0" smtClean="0"/>
              <a:t> lung</a:t>
            </a:r>
          </a:p>
          <a:p>
            <a:pPr marL="0" indent="0" eaLnBrk="1" hangingPunct="1"/>
            <a:r>
              <a:rPr lang="en-US" altLang="en-US" sz="2000" dirty="0" smtClean="0"/>
              <a:t>       - </a:t>
            </a:r>
            <a:r>
              <a:rPr lang="en-US" altLang="en-US" sz="2000" dirty="0" err="1" smtClean="0"/>
              <a:t>Subfinanƫarea</a:t>
            </a:r>
            <a:r>
              <a:rPr lang="en-US" altLang="en-US" sz="2000" dirty="0" smtClean="0"/>
              <a:t> </a:t>
            </a:r>
            <a:r>
              <a:rPr lang="vi-VN" altLang="en-US" sz="2000" dirty="0" smtClean="0"/>
              <a:t>învăƫământului</a:t>
            </a:r>
            <a:endParaRPr lang="en-US" altLang="en-US" sz="2000" dirty="0" smtClean="0"/>
          </a:p>
          <a:p>
            <a:pPr marL="0" indent="0" eaLnBrk="1" hangingPunct="1"/>
            <a:r>
              <a:rPr lang="en-US" altLang="en-US" sz="2000" dirty="0" smtClean="0"/>
              <a:t>       - </a:t>
            </a:r>
            <a:r>
              <a:rPr lang="en-US" altLang="en-US" sz="2000" dirty="0" err="1" smtClean="0"/>
              <a:t>Schimb</a:t>
            </a:r>
            <a:r>
              <a:rPr lang="vi-VN" altLang="en-US" sz="2000" dirty="0" smtClean="0"/>
              <a:t>ă</a:t>
            </a:r>
            <a:r>
              <a:rPr lang="en-US" altLang="en-US" sz="2000" dirty="0" smtClean="0"/>
              <a:t>rile dese (</a:t>
            </a:r>
            <a:r>
              <a:rPr lang="en-US" altLang="en-US" sz="2000" dirty="0" err="1" smtClean="0"/>
              <a:t>şi</a:t>
            </a:r>
            <a:r>
              <a:rPr lang="en-US" altLang="en-US" sz="2000" dirty="0" smtClean="0"/>
              <a:t> p</a:t>
            </a:r>
            <a:r>
              <a:rPr lang="vi-VN" altLang="en-US" sz="2000" dirty="0" smtClean="0"/>
              <a:t>ă</a:t>
            </a:r>
            <a:r>
              <a:rPr lang="en-US" altLang="en-US" sz="2000" dirty="0" err="1" smtClean="0"/>
              <a:t>guboase</a:t>
            </a:r>
            <a:r>
              <a:rPr lang="en-US" altLang="en-US" sz="2000" dirty="0" smtClean="0"/>
              <a:t>) ale </a:t>
            </a:r>
            <a:r>
              <a:rPr lang="en-US" altLang="en-US" sz="2000" dirty="0" err="1" smtClean="0"/>
              <a:t>actelor</a:t>
            </a:r>
            <a:r>
              <a:rPr lang="en-US" altLang="en-US" sz="2000" dirty="0" smtClean="0"/>
              <a:t> normative</a:t>
            </a:r>
          </a:p>
          <a:p>
            <a:pPr marL="0" indent="0" eaLnBrk="1" hangingPunct="1"/>
            <a:r>
              <a:rPr lang="en-US" altLang="en-US" sz="2000" dirty="0" smtClean="0"/>
              <a:t>       - </a:t>
            </a:r>
            <a:r>
              <a:rPr lang="en-US" altLang="en-US" sz="2000" dirty="0" err="1" smtClean="0"/>
              <a:t>Transformarea</a:t>
            </a:r>
            <a:r>
              <a:rPr lang="en-US" altLang="en-US" sz="2000" dirty="0" smtClean="0"/>
              <a:t> </a:t>
            </a:r>
            <a:r>
              <a:rPr lang="vi-VN" altLang="en-US" sz="2000" dirty="0" smtClean="0"/>
              <a:t>învăƫământului</a:t>
            </a:r>
            <a:r>
              <a:rPr lang="en-US" altLang="en-US" sz="2000" dirty="0" smtClean="0"/>
              <a:t> superior</a:t>
            </a:r>
            <a:r>
              <a:rPr lang="vi-VN" altLang="en-US" sz="2000" dirty="0" smtClean="0"/>
              <a:t> în</a:t>
            </a:r>
            <a:r>
              <a:rPr lang="en-US" altLang="en-US" sz="2000" dirty="0" smtClean="0"/>
              <a:t> </a:t>
            </a:r>
            <a:r>
              <a:rPr lang="vi-VN" altLang="en-US" sz="2000" dirty="0" smtClean="0"/>
              <a:t>învăƫământ</a:t>
            </a:r>
            <a:r>
              <a:rPr lang="en-US" altLang="en-US" sz="2000" dirty="0" smtClean="0"/>
              <a:t> de mas</a:t>
            </a:r>
            <a:r>
              <a:rPr lang="vi-VN" altLang="en-US" sz="2000" dirty="0" smtClean="0"/>
              <a:t>ă</a:t>
            </a:r>
            <a:r>
              <a:rPr lang="en-US" altLang="en-US" sz="2000" dirty="0" smtClean="0"/>
              <a:t> (</a:t>
            </a:r>
            <a:r>
              <a:rPr lang="en-US" altLang="en-US" sz="2000" dirty="0" err="1" smtClean="0"/>
              <a:t>şi</a:t>
            </a:r>
            <a:r>
              <a:rPr lang="en-US" altLang="en-US" sz="2000" dirty="0" smtClean="0"/>
              <a:t> </a:t>
            </a:r>
            <a:r>
              <a:rPr lang="en-US" altLang="en-US" sz="2000" dirty="0" err="1" smtClean="0"/>
              <a:t>loc</a:t>
            </a:r>
            <a:r>
              <a:rPr lang="en-US" altLang="en-US" sz="2000" dirty="0" smtClean="0"/>
              <a:t> de       </a:t>
            </a:r>
          </a:p>
          <a:p>
            <a:pPr marL="0" indent="0" eaLnBrk="1" hangingPunct="1"/>
            <a:r>
              <a:rPr lang="en-US" altLang="en-US" sz="2000" dirty="0"/>
              <a:t> </a:t>
            </a:r>
            <a:r>
              <a:rPr lang="en-US" altLang="en-US" sz="2000" dirty="0" smtClean="0"/>
              <a:t>        </a:t>
            </a:r>
            <a:r>
              <a:rPr lang="en-US" altLang="en-US" sz="2000" dirty="0" err="1" smtClean="0"/>
              <a:t>protecƫie</a:t>
            </a:r>
            <a:r>
              <a:rPr lang="en-US" altLang="en-US" sz="2000" dirty="0" smtClean="0"/>
              <a:t>  social</a:t>
            </a:r>
            <a:r>
              <a:rPr lang="vi-VN" altLang="en-US" sz="2000" dirty="0" smtClean="0"/>
              <a:t>ă</a:t>
            </a:r>
            <a:r>
              <a:rPr lang="en-US" altLang="en-US" sz="2000" dirty="0" smtClean="0"/>
              <a:t>)</a:t>
            </a:r>
          </a:p>
        </p:txBody>
      </p:sp>
      <p:sp>
        <p:nvSpPr>
          <p:cNvPr id="614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000099"/>
                </a:solidFill>
                <a:latin typeface="Calibri" pitchFamily="34"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pPr>
            <a:fld id="{18E5E4E2-6F25-4610-8713-5B387ABBC68B}" type="slidenum">
              <a:rPr lang="en-US" altLang="en-US" sz="1400" smtClean="0"/>
              <a:pPr eaLnBrk="1" hangingPunct="1">
                <a:spcBef>
                  <a:spcPct val="0"/>
                </a:spcBef>
              </a:pPr>
              <a:t>9</a:t>
            </a:fld>
            <a:endParaRPr lang="en-US" altLang="en-US" sz="1400" smtClean="0"/>
          </a:p>
        </p:txBody>
      </p:sp>
      <p:sp>
        <p:nvSpPr>
          <p:cNvPr id="6149" name="Rectangle 1"/>
          <p:cNvSpPr>
            <a:spLocks noChangeArrowheads="1"/>
          </p:cNvSpPr>
          <p:nvPr/>
        </p:nvSpPr>
        <p:spPr bwMode="auto">
          <a:xfrm>
            <a:off x="1588" y="38100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99"/>
                </a:solidFill>
                <a:latin typeface="Calibri" pitchFamily="34" charset="0"/>
              </a:defRPr>
            </a:lvl1pPr>
            <a:lvl2pPr marL="742950" indent="-285750" eaLnBrk="0" hangingPunct="0">
              <a:defRPr sz="2000" b="1">
                <a:solidFill>
                  <a:srgbClr val="000099"/>
                </a:solidFill>
                <a:latin typeface="Calibri" pitchFamily="34" charset="0"/>
              </a:defRPr>
            </a:lvl2pPr>
            <a:lvl3pPr marL="1143000" indent="-228600" eaLnBrk="0" hangingPunct="0">
              <a:defRPr sz="2000" b="1">
                <a:solidFill>
                  <a:srgbClr val="000099"/>
                </a:solidFill>
                <a:latin typeface="Calibri" pitchFamily="34" charset="0"/>
              </a:defRPr>
            </a:lvl3pPr>
            <a:lvl4pPr marL="1600200" indent="-228600" eaLnBrk="0" hangingPunct="0">
              <a:defRPr sz="2000" b="1">
                <a:solidFill>
                  <a:srgbClr val="000099"/>
                </a:solidFill>
                <a:latin typeface="Calibri" pitchFamily="34" charset="0"/>
              </a:defRPr>
            </a:lvl4pPr>
            <a:lvl5pPr marL="2057400" indent="-228600" eaLnBrk="0" hangingPunct="0">
              <a:defRPr sz="2000" b="1">
                <a:solidFill>
                  <a:srgbClr val="000099"/>
                </a:solidFill>
                <a:latin typeface="Calibri" pitchFamily="34" charset="0"/>
              </a:defRPr>
            </a:lvl5pPr>
            <a:lvl6pPr marL="2514600" indent="-228600" eaLnBrk="0" fontAlgn="base" hangingPunct="0">
              <a:spcBef>
                <a:spcPct val="0"/>
              </a:spcBef>
              <a:spcAft>
                <a:spcPct val="0"/>
              </a:spcAft>
              <a:defRPr sz="2000" b="1">
                <a:solidFill>
                  <a:srgbClr val="000099"/>
                </a:solidFill>
                <a:latin typeface="Calibri" pitchFamily="34" charset="0"/>
              </a:defRPr>
            </a:lvl6pPr>
            <a:lvl7pPr marL="2971800" indent="-228600" eaLnBrk="0" fontAlgn="base" hangingPunct="0">
              <a:spcBef>
                <a:spcPct val="0"/>
              </a:spcBef>
              <a:spcAft>
                <a:spcPct val="0"/>
              </a:spcAft>
              <a:defRPr sz="2000" b="1">
                <a:solidFill>
                  <a:srgbClr val="000099"/>
                </a:solidFill>
                <a:latin typeface="Calibri" pitchFamily="34" charset="0"/>
              </a:defRPr>
            </a:lvl7pPr>
            <a:lvl8pPr marL="3429000" indent="-228600" eaLnBrk="0" fontAlgn="base" hangingPunct="0">
              <a:spcBef>
                <a:spcPct val="0"/>
              </a:spcBef>
              <a:spcAft>
                <a:spcPct val="0"/>
              </a:spcAft>
              <a:defRPr sz="2000" b="1">
                <a:solidFill>
                  <a:srgbClr val="000099"/>
                </a:solidFill>
                <a:latin typeface="Calibri" pitchFamily="34" charset="0"/>
              </a:defRPr>
            </a:lvl8pPr>
            <a:lvl9pPr marL="3886200" indent="-228600" eaLnBrk="0" fontAlgn="base" hangingPunct="0">
              <a:spcBef>
                <a:spcPct val="0"/>
              </a:spcBef>
              <a:spcAft>
                <a:spcPct val="0"/>
              </a:spcAft>
              <a:defRPr sz="2000" b="1">
                <a:solidFill>
                  <a:srgbClr val="000099"/>
                </a:solidFill>
                <a:latin typeface="Calibri" pitchFamily="34" charset="0"/>
              </a:defRPr>
            </a:lvl9pPr>
          </a:lstStyle>
          <a:p>
            <a:pPr eaLnBrk="1" hangingPunct="1"/>
            <a:r>
              <a:rPr lang="en-US" altLang="en-US" sz="2400" dirty="0" smtClean="0"/>
              <a:t>                    </a:t>
            </a:r>
            <a:r>
              <a:rPr lang="en-US" altLang="en-US" sz="2400" dirty="0" err="1" smtClean="0"/>
              <a:t>Foarte</a:t>
            </a:r>
            <a:r>
              <a:rPr lang="en-US" altLang="en-US" sz="2400" dirty="0" smtClean="0"/>
              <a:t> </a:t>
            </a:r>
            <a:r>
              <a:rPr lang="en-US" altLang="en-US" sz="2400" dirty="0" err="1"/>
              <a:t>grav</a:t>
            </a:r>
            <a:r>
              <a:rPr lang="en-US" altLang="en-US" sz="2400" dirty="0" smtClean="0"/>
              <a:t>:</a:t>
            </a:r>
          </a:p>
          <a:p>
            <a:pPr eaLnBrk="1" hangingPunct="1"/>
            <a:endParaRPr lang="en-US" altLang="en-US" sz="1800" dirty="0"/>
          </a:p>
          <a:p>
            <a:pPr eaLnBrk="1" hangingPunct="1"/>
            <a:r>
              <a:rPr lang="en-US" altLang="en-US" dirty="0" smtClean="0"/>
              <a:t>     - </a:t>
            </a:r>
            <a:r>
              <a:rPr lang="en-US" altLang="en-US" dirty="0" err="1"/>
              <a:t>Tolerarea</a:t>
            </a:r>
            <a:r>
              <a:rPr lang="en-US" altLang="en-US" dirty="0"/>
              <a:t> </a:t>
            </a:r>
            <a:r>
              <a:rPr lang="en-US" altLang="en-US" dirty="0" err="1"/>
              <a:t>fenomenului</a:t>
            </a:r>
            <a:r>
              <a:rPr lang="en-US" altLang="en-US" dirty="0"/>
              <a:t> </a:t>
            </a:r>
            <a:r>
              <a:rPr lang="en-US" altLang="en-US" dirty="0" err="1"/>
              <a:t>fabricilor</a:t>
            </a:r>
            <a:r>
              <a:rPr lang="en-US" altLang="en-US" dirty="0"/>
              <a:t> de </a:t>
            </a:r>
            <a:r>
              <a:rPr lang="en-US" altLang="en-US" dirty="0" err="1"/>
              <a:t>diplome</a:t>
            </a:r>
            <a:r>
              <a:rPr lang="en-US" altLang="en-US" dirty="0"/>
              <a:t> (</a:t>
            </a:r>
            <a:r>
              <a:rPr lang="en-US" altLang="en-US" dirty="0" err="1"/>
              <a:t>diplome</a:t>
            </a:r>
            <a:r>
              <a:rPr lang="en-US" altLang="en-US" dirty="0"/>
              <a:t> cu care s-au </a:t>
            </a:r>
            <a:r>
              <a:rPr lang="en-US" altLang="en-US" dirty="0" err="1"/>
              <a:t>ocupat</a:t>
            </a:r>
            <a:r>
              <a:rPr lang="en-US" altLang="en-US" dirty="0"/>
              <a:t> </a:t>
            </a:r>
            <a:r>
              <a:rPr lang="en-US" altLang="en-US" dirty="0" err="1"/>
              <a:t>funcƫii</a:t>
            </a:r>
            <a:r>
              <a:rPr lang="en-US" altLang="en-US" dirty="0"/>
              <a:t> </a:t>
            </a:r>
            <a:endParaRPr lang="en-US" altLang="en-US" dirty="0" smtClean="0"/>
          </a:p>
          <a:p>
            <a:pPr eaLnBrk="1" hangingPunct="1"/>
            <a:r>
              <a:rPr lang="en-US" altLang="en-US" dirty="0"/>
              <a:t> </a:t>
            </a:r>
            <a:r>
              <a:rPr lang="en-US" altLang="en-US" dirty="0" smtClean="0"/>
              <a:t>       </a:t>
            </a:r>
            <a:r>
              <a:rPr lang="en-US" altLang="en-US" dirty="0" err="1" smtClean="0"/>
              <a:t>importante</a:t>
            </a:r>
            <a:r>
              <a:rPr lang="en-US" altLang="en-US" dirty="0" smtClean="0"/>
              <a:t> </a:t>
            </a:r>
            <a:r>
              <a:rPr lang="en-US" altLang="en-US" dirty="0" err="1"/>
              <a:t>în</a:t>
            </a:r>
            <a:r>
              <a:rPr lang="en-US" altLang="en-US" dirty="0"/>
              <a:t> </a:t>
            </a:r>
            <a:r>
              <a:rPr lang="en-US" altLang="en-US" dirty="0" err="1"/>
              <a:t>administraƫia</a:t>
            </a:r>
            <a:r>
              <a:rPr lang="en-US" altLang="en-US" dirty="0"/>
              <a:t> de stat)</a:t>
            </a:r>
          </a:p>
          <a:p>
            <a:pPr eaLnBrk="1" hangingPunct="1"/>
            <a:r>
              <a:rPr lang="en-US" altLang="en-US" dirty="0" smtClean="0"/>
              <a:t>     - </a:t>
            </a:r>
            <a:r>
              <a:rPr lang="en-US" altLang="en-US" dirty="0" err="1"/>
              <a:t>Nesancƫionarea</a:t>
            </a:r>
            <a:r>
              <a:rPr lang="en-US" altLang="en-US" dirty="0"/>
              <a:t> </a:t>
            </a:r>
            <a:r>
              <a:rPr lang="en-US" altLang="en-US" dirty="0" err="1"/>
              <a:t>persoanelor</a:t>
            </a:r>
            <a:r>
              <a:rPr lang="en-US" altLang="en-US" dirty="0"/>
              <a:t> care permit/</a:t>
            </a:r>
            <a:r>
              <a:rPr lang="en-US" altLang="en-US" dirty="0" err="1"/>
              <a:t>utilizeaz</a:t>
            </a:r>
            <a:r>
              <a:rPr lang="vi-VN" altLang="en-US" dirty="0"/>
              <a:t>ă</a:t>
            </a:r>
            <a:r>
              <a:rPr lang="en-US" altLang="en-US" dirty="0"/>
              <a:t> </a:t>
            </a:r>
            <a:r>
              <a:rPr lang="en-US" altLang="en-US" dirty="0" err="1"/>
              <a:t>plagiatul</a:t>
            </a:r>
            <a:endParaRPr lang="en-US" altLang="en-US" dirty="0"/>
          </a:p>
          <a:p>
            <a:pPr eaLnBrk="1" hangingPunct="1"/>
            <a:r>
              <a:rPr lang="en-US" altLang="en-US" dirty="0" smtClean="0"/>
              <a:t>     - </a:t>
            </a:r>
            <a:r>
              <a:rPr lang="en-US" altLang="en-US" dirty="0" err="1"/>
              <a:t>Faptul</a:t>
            </a:r>
            <a:r>
              <a:rPr lang="en-US" altLang="en-US" dirty="0"/>
              <a:t> </a:t>
            </a:r>
            <a:r>
              <a:rPr lang="en-US" altLang="en-US" dirty="0" smtClean="0"/>
              <a:t>c</a:t>
            </a:r>
            <a:r>
              <a:rPr lang="vi-VN" altLang="en-US" dirty="0" smtClean="0"/>
              <a:t>ă</a:t>
            </a:r>
            <a:r>
              <a:rPr lang="en-US" altLang="en-US" dirty="0" smtClean="0"/>
              <a:t> </a:t>
            </a:r>
            <a:r>
              <a:rPr lang="en-US" altLang="en-US" dirty="0" err="1"/>
              <a:t>şcolile</a:t>
            </a:r>
            <a:r>
              <a:rPr lang="en-US" altLang="en-US" dirty="0"/>
              <a:t> </a:t>
            </a:r>
            <a:r>
              <a:rPr lang="en-US" altLang="en-US" dirty="0" err="1"/>
              <a:t>doctorale</a:t>
            </a:r>
            <a:r>
              <a:rPr lang="en-US" altLang="en-US" dirty="0"/>
              <a:t> </a:t>
            </a:r>
            <a:r>
              <a:rPr lang="en-US" altLang="en-US" dirty="0" err="1"/>
              <a:t>funcƫioneaz</a:t>
            </a:r>
            <a:r>
              <a:rPr lang="vi-VN" altLang="en-US" dirty="0"/>
              <a:t>ă</a:t>
            </a:r>
            <a:r>
              <a:rPr lang="en-US" altLang="en-US" dirty="0"/>
              <a:t> f</a:t>
            </a:r>
            <a:r>
              <a:rPr lang="vi-VN" altLang="en-US" dirty="0"/>
              <a:t>ă</a:t>
            </a:r>
            <a:r>
              <a:rPr lang="en-US" altLang="en-US" dirty="0"/>
              <a:t>r</a:t>
            </a:r>
            <a:r>
              <a:rPr lang="vi-VN" altLang="en-US" dirty="0"/>
              <a:t>ă</a:t>
            </a:r>
            <a:r>
              <a:rPr lang="en-US" altLang="en-US" dirty="0"/>
              <a:t> </a:t>
            </a:r>
            <a:r>
              <a:rPr lang="en-US" altLang="en-US" dirty="0" err="1"/>
              <a:t>atestare</a:t>
            </a:r>
            <a:endParaRPr lang="en-US" altLang="en-US" dirty="0"/>
          </a:p>
          <a:p>
            <a:pPr eaLnBrk="1" hangingPunct="1"/>
            <a:endParaRPr lang="en-US" altLang="en-US" dirty="0"/>
          </a:p>
          <a:p>
            <a:pPr eaLnBrk="1" hangingPunct="1"/>
            <a:endParaRPr lang="vi-VN" altLang="en-US" dirty="0"/>
          </a:p>
        </p:txBody>
      </p:sp>
    </p:spTree>
    <p:extLst>
      <p:ext uri="{BB962C8B-B14F-4D97-AF65-F5344CB8AC3E}">
        <p14:creationId xmlns:p14="http://schemas.microsoft.com/office/powerpoint/2010/main" val="197176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TotalTime>
  <Words>1700</Words>
  <Application>Microsoft Office PowerPoint</Application>
  <PresentationFormat>On-screen Show (4:3)</PresentationFormat>
  <Paragraphs>150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2_Office Theme</vt:lpstr>
      <vt:lpstr>PowerPoint Presentation</vt:lpstr>
      <vt:lpstr>PowerPoint Presentation</vt:lpstr>
      <vt:lpstr>Misiunea Universităƫii</vt:lpstr>
      <vt:lpstr>PowerPoint Presentation</vt:lpstr>
      <vt:lpstr>Licenƫa în matematică: un plan tipic de învăƫământ</vt:lpstr>
      <vt:lpstr>Mulƫi absolvenƫi ai ciclului de licenƫă se îndreaptă către o catedră în învăƫământul preuniversitar. Ce le oferă planul de mai sus? </vt:lpstr>
      <vt:lpstr>Lecƫiile maeştrilor</vt:lpstr>
      <vt:lpstr>Interviu cu Florin Bilbîie, profesor la Sorbona</vt:lpstr>
      <vt:lpstr>Câteva probleme ale învăƫământului superior românesc</vt:lpstr>
      <vt:lpstr>PowerPoint Presentation</vt:lpstr>
      <vt:lpstr>PowerPoint Presentation</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malley</dc:creator>
  <cp:lastModifiedBy>Niculescu</cp:lastModifiedBy>
  <cp:revision>123</cp:revision>
  <dcterms:created xsi:type="dcterms:W3CDTF">2008-11-04T15:20:00Z</dcterms:created>
  <dcterms:modified xsi:type="dcterms:W3CDTF">2015-09-22T15:51:15Z</dcterms:modified>
</cp:coreProperties>
</file>